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6" r:id="rId3"/>
    <p:sldId id="257" r:id="rId4"/>
    <p:sldId id="258" r:id="rId5"/>
    <p:sldId id="267" r:id="rId6"/>
    <p:sldId id="266" r:id="rId7"/>
    <p:sldId id="270" r:id="rId8"/>
    <p:sldId id="271" r:id="rId9"/>
    <p:sldId id="277" r:id="rId10"/>
    <p:sldId id="259" r:id="rId11"/>
    <p:sldId id="276" r:id="rId12"/>
    <p:sldId id="275" r:id="rId13"/>
    <p:sldId id="263" r:id="rId14"/>
    <p:sldId id="264" r:id="rId15"/>
    <p:sldId id="265" r:id="rId16"/>
    <p:sldId id="260" r:id="rId17"/>
    <p:sldId id="261" r:id="rId18"/>
    <p:sldId id="268" r:id="rId19"/>
    <p:sldId id="269" r:id="rId20"/>
    <p:sldId id="273" r:id="rId21"/>
    <p:sldId id="262" r:id="rId22"/>
    <p:sldId id="279"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autoAdjust="0"/>
  </p:normalViewPr>
  <p:slideViewPr>
    <p:cSldViewPr>
      <p:cViewPr varScale="1">
        <p:scale>
          <a:sx n="110" d="100"/>
          <a:sy n="110" d="100"/>
        </p:scale>
        <p:origin x="-9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38D6F5-E625-4805-A1AC-A630E767668D}" type="slidenum">
              <a:rPr lang="pl-PL" smtClean="0"/>
              <a:pPr/>
              <a:t>‹#›</a:t>
            </a:fld>
            <a:endParaRPr lang="pl-PL"/>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725779A-87C0-457A-B24B-B79C41D2CB4A}" type="datetimeFigureOut">
              <a:rPr lang="pl-PL" smtClean="0"/>
              <a:pPr/>
              <a:t>2015-12-03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38D6F5-E625-4805-A1AC-A630E767668D}"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725779A-87C0-457A-B24B-B79C41D2CB4A}" type="datetimeFigureOut">
              <a:rPr lang="pl-PL" smtClean="0"/>
              <a:pPr/>
              <a:t>2015-12-03</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38D6F5-E625-4805-A1AC-A630E767668D}"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971600" y="1988840"/>
            <a:ext cx="6696744" cy="1754326"/>
          </a:xfrm>
          <a:prstGeom prst="rect">
            <a:avLst/>
          </a:prstGeom>
          <a:noFill/>
        </p:spPr>
        <p:txBody>
          <a:bodyPr wrap="square" rtlCol="0">
            <a:spAutoFit/>
          </a:bodyPr>
          <a:lstStyle/>
          <a:p>
            <a:pPr algn="ctr"/>
            <a:endParaRPr lang="pl-PL" dirty="0" smtClean="0"/>
          </a:p>
          <a:p>
            <a:pPr algn="ctr"/>
            <a:r>
              <a:rPr lang="pl-PL" dirty="0" smtClean="0"/>
              <a:t>Prezentacja wykonana przez Janinę Wójcik</a:t>
            </a:r>
          </a:p>
          <a:p>
            <a:pPr algn="ctr"/>
            <a:r>
              <a:rPr lang="pl-PL" dirty="0" smtClean="0"/>
              <a:t>w ramach projektu „Podaj dalej 2 - Senior dla Kultury”</a:t>
            </a:r>
          </a:p>
          <a:p>
            <a:pPr algn="ctr"/>
            <a:r>
              <a:rPr lang="pl-PL" dirty="0" smtClean="0"/>
              <a:t>realizowanego przez NASK</a:t>
            </a:r>
          </a:p>
          <a:p>
            <a:pPr algn="ctr"/>
            <a:r>
              <a:rPr lang="pl-PL" dirty="0" smtClean="0"/>
              <a:t>i finansowanego przez Ministerstwo Kultury</a:t>
            </a:r>
          </a:p>
          <a:p>
            <a:pPr algn="ctr"/>
            <a:r>
              <a:rPr lang="pl-PL" dirty="0" smtClean="0"/>
              <a:t>i Dziedzictwa Narodowego.</a:t>
            </a:r>
            <a:endParaRPr lang="pl-PL" dirty="0"/>
          </a:p>
        </p:txBody>
      </p:sp>
      <p:sp>
        <p:nvSpPr>
          <p:cNvPr id="5" name="pole tekstowe 4"/>
          <p:cNvSpPr txBox="1"/>
          <p:nvPr/>
        </p:nvSpPr>
        <p:spPr>
          <a:xfrm>
            <a:off x="5940152" y="2564904"/>
            <a:ext cx="266420" cy="369332"/>
          </a:xfrm>
          <a:prstGeom prst="rect">
            <a:avLst/>
          </a:prstGeom>
          <a:noFill/>
        </p:spPr>
        <p:txBody>
          <a:bodyPr wrap="none" rtlCol="0">
            <a:spAutoFit/>
          </a:bodyPr>
          <a:lstStyle/>
          <a:p>
            <a:r>
              <a:rPr lang="pl-PL" dirty="0" smtClean="0"/>
              <a:t> </a:t>
            </a:r>
            <a:endParaRPr lang="pl-PL" dirty="0"/>
          </a:p>
        </p:txBody>
      </p:sp>
      <p:pic>
        <p:nvPicPr>
          <p:cNvPr id="6" name="Obraz 5" descr="belka sdk.JPG"/>
          <p:cNvPicPr>
            <a:picLocks noChangeAspect="1"/>
          </p:cNvPicPr>
          <p:nvPr/>
        </p:nvPicPr>
        <p:blipFill>
          <a:blip r:embed="rId2" cstate="print"/>
          <a:stretch>
            <a:fillRect/>
          </a:stretch>
        </p:blipFill>
        <p:spPr>
          <a:xfrm>
            <a:off x="827584" y="0"/>
            <a:ext cx="7267575" cy="160020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flipH="1">
            <a:off x="323528" y="476672"/>
            <a:ext cx="4860032" cy="1384995"/>
          </a:xfrm>
          <a:prstGeom prst="rect">
            <a:avLst/>
          </a:prstGeom>
          <a:noFill/>
        </p:spPr>
        <p:txBody>
          <a:bodyPr wrap="square" rtlCol="0">
            <a:spAutoFit/>
          </a:bodyPr>
          <a:lstStyle/>
          <a:p>
            <a:r>
              <a:rPr lang="pl-PL" sz="1400" dirty="0" smtClean="0"/>
              <a:t>W  Ogrodzie Saskim  są alegoryczne rzeźby ustawione na wysmukłych cokołach. Są tam figury dłuta Jana </a:t>
            </a:r>
            <a:r>
              <a:rPr lang="pl-PL" sz="1400" dirty="0" err="1" smtClean="0"/>
              <a:t>Plerscha</a:t>
            </a:r>
            <a:r>
              <a:rPr lang="pl-PL" sz="1400" dirty="0" smtClean="0"/>
              <a:t>- Wiosnę rozrzucającą dokoła siebie kwiaty i otulającą się przed chłodem </a:t>
            </a:r>
            <a:r>
              <a:rPr lang="pl-PL" sz="1400" dirty="0" err="1" smtClean="0"/>
              <a:t>Zimę.Po</a:t>
            </a:r>
            <a:r>
              <a:rPr lang="pl-PL" sz="1400" dirty="0" smtClean="0"/>
              <a:t> wielu wypadkach dziejowych z pierwotnej liczby ok60 rzeźb zachowało się zaledwie kilkanaście.</a:t>
            </a:r>
            <a:endParaRPr lang="pl-PL" sz="1400" dirty="0"/>
          </a:p>
        </p:txBody>
      </p:sp>
      <p:sp>
        <p:nvSpPr>
          <p:cNvPr id="16386" name="AutoShape 2" descr="Znalezione obrazy dla zapytania ogródsas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6388" name="Picture 4" descr="http://vignette3.wikia.nocookie.net/warszawa/images/d/df/Ogr%C3%B3d_Saski.jpg/revision/latest?cb=20110103214722"/>
          <p:cNvPicPr>
            <a:picLocks noChangeAspect="1" noChangeArrowheads="1"/>
          </p:cNvPicPr>
          <p:nvPr/>
        </p:nvPicPr>
        <p:blipFill>
          <a:blip r:embed="rId2" cstate="print"/>
          <a:srcRect/>
          <a:stretch>
            <a:fillRect/>
          </a:stretch>
        </p:blipFill>
        <p:spPr bwMode="auto">
          <a:xfrm>
            <a:off x="2987824" y="2132856"/>
            <a:ext cx="4320480" cy="2873277"/>
          </a:xfrm>
          <a:prstGeom prst="rect">
            <a:avLst/>
          </a:prstGeom>
          <a:noFill/>
        </p:spPr>
      </p:pic>
      <p:sp>
        <p:nvSpPr>
          <p:cNvPr id="5" name="pole tekstowe 4"/>
          <p:cNvSpPr txBox="1"/>
          <p:nvPr/>
        </p:nvSpPr>
        <p:spPr>
          <a:xfrm>
            <a:off x="3851920" y="5013176"/>
            <a:ext cx="2736304" cy="246221"/>
          </a:xfrm>
          <a:prstGeom prst="rect">
            <a:avLst/>
          </a:prstGeom>
          <a:noFill/>
        </p:spPr>
        <p:txBody>
          <a:bodyPr wrap="square" rtlCol="0">
            <a:spAutoFit/>
          </a:bodyPr>
          <a:lstStyle/>
          <a:p>
            <a:pPr algn="ctr"/>
            <a:r>
              <a:rPr lang="pl-PL" sz="1000" dirty="0" smtClean="0"/>
              <a:t>źródło: </a:t>
            </a:r>
            <a:r>
              <a:rPr lang="pl-PL" sz="1000" dirty="0" err="1" smtClean="0"/>
              <a:t>wikipedia.com</a:t>
            </a:r>
            <a:endParaRPr lang="pl-PL" sz="1000"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SC04447.JPG"/>
          <p:cNvPicPr>
            <a:picLocks noChangeAspect="1"/>
          </p:cNvPicPr>
          <p:nvPr/>
        </p:nvPicPr>
        <p:blipFill>
          <a:blip r:embed="rId2" cstate="print"/>
          <a:stretch>
            <a:fillRect/>
          </a:stretch>
        </p:blipFill>
        <p:spPr>
          <a:xfrm>
            <a:off x="755576" y="980728"/>
            <a:ext cx="2536380" cy="4509120"/>
          </a:xfrm>
          <a:prstGeom prst="rect">
            <a:avLst/>
          </a:prstGeom>
        </p:spPr>
      </p:pic>
      <p:pic>
        <p:nvPicPr>
          <p:cNvPr id="3" name="Obraz 2" descr="DSC04446.JPG"/>
          <p:cNvPicPr>
            <a:picLocks noChangeAspect="1"/>
          </p:cNvPicPr>
          <p:nvPr/>
        </p:nvPicPr>
        <p:blipFill>
          <a:blip r:embed="rId3" cstate="print"/>
          <a:stretch>
            <a:fillRect/>
          </a:stretch>
        </p:blipFill>
        <p:spPr>
          <a:xfrm>
            <a:off x="3707904" y="1556792"/>
            <a:ext cx="4956041" cy="2787773"/>
          </a:xfrm>
          <a:prstGeom prst="rect">
            <a:avLst/>
          </a:prstGeom>
        </p:spPr>
      </p:pic>
      <p:sp>
        <p:nvSpPr>
          <p:cNvPr id="4" name="pole tekstowe 3"/>
          <p:cNvSpPr txBox="1"/>
          <p:nvPr/>
        </p:nvSpPr>
        <p:spPr>
          <a:xfrm>
            <a:off x="755576" y="5445224"/>
            <a:ext cx="2592288" cy="246221"/>
          </a:xfrm>
          <a:prstGeom prst="rect">
            <a:avLst/>
          </a:prstGeom>
          <a:noFill/>
        </p:spPr>
        <p:txBody>
          <a:bodyPr wrap="square" rtlCol="0">
            <a:spAutoFit/>
          </a:bodyPr>
          <a:lstStyle/>
          <a:p>
            <a:pPr algn="ctr"/>
            <a:r>
              <a:rPr lang="pl-PL" sz="1000" dirty="0" smtClean="0"/>
              <a:t>źródło: fotografia prywatna</a:t>
            </a:r>
            <a:endParaRPr lang="pl-PL" sz="1000" dirty="0"/>
          </a:p>
        </p:txBody>
      </p:sp>
      <p:sp>
        <p:nvSpPr>
          <p:cNvPr id="5" name="pole tekstowe 4"/>
          <p:cNvSpPr txBox="1"/>
          <p:nvPr/>
        </p:nvSpPr>
        <p:spPr>
          <a:xfrm>
            <a:off x="4932040" y="4365104"/>
            <a:ext cx="2592288" cy="246221"/>
          </a:xfrm>
          <a:prstGeom prst="rect">
            <a:avLst/>
          </a:prstGeom>
          <a:noFill/>
        </p:spPr>
        <p:txBody>
          <a:bodyPr wrap="square" rtlCol="0">
            <a:spAutoFit/>
          </a:bodyPr>
          <a:lstStyle/>
          <a:p>
            <a:pPr algn="ctr"/>
            <a:r>
              <a:rPr lang="pl-PL" sz="1000" dirty="0" smtClean="0"/>
              <a:t>źródło: fotografia prywatna</a:t>
            </a:r>
            <a:endParaRPr lang="pl-PL" sz="1000"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1052736"/>
            <a:ext cx="8424936" cy="2585323"/>
          </a:xfrm>
          <a:prstGeom prst="rect">
            <a:avLst/>
          </a:prstGeom>
          <a:noFill/>
        </p:spPr>
        <p:txBody>
          <a:bodyPr wrap="square" rtlCol="0">
            <a:spAutoFit/>
          </a:bodyPr>
          <a:lstStyle/>
          <a:p>
            <a:r>
              <a:rPr lang="pl-PL" dirty="0" smtClean="0"/>
              <a:t>Po śmierci króla AUGUSTAIII ogród został zaniedbany.</a:t>
            </a:r>
          </a:p>
          <a:p>
            <a:r>
              <a:rPr lang="pl-PL" dirty="0" smtClean="0"/>
              <a:t>Po upadku Powstania Kościuszkowskiego został zdewastowany,</a:t>
            </a:r>
          </a:p>
          <a:p>
            <a:r>
              <a:rPr lang="pl-PL" dirty="0" smtClean="0"/>
              <a:t>Część rzeźb wywieziono do PETERSBURGA.</a:t>
            </a:r>
          </a:p>
          <a:p>
            <a:r>
              <a:rPr lang="pl-PL" dirty="0" smtClean="0"/>
              <a:t>Również podczas Powstania Listopadowego uległ dalszym zniszczeniom</a:t>
            </a:r>
          </a:p>
          <a:p>
            <a:r>
              <a:rPr lang="pl-PL" dirty="0" smtClean="0"/>
              <a:t>Jednak udało się go przywrócić do stanu używalności dzięki</a:t>
            </a:r>
          </a:p>
          <a:p>
            <a:r>
              <a:rPr lang="pl-PL" dirty="0" smtClean="0"/>
              <a:t>Działaniom Michała Szuberta. Ważnym momentem w historii ogrodu</a:t>
            </a:r>
          </a:p>
          <a:p>
            <a:r>
              <a:rPr lang="pl-PL" dirty="0" smtClean="0"/>
              <a:t>Były lata 50 </a:t>
            </a:r>
            <a:r>
              <a:rPr lang="pl-PL" dirty="0" err="1" smtClean="0"/>
              <a:t>XIXw</a:t>
            </a:r>
            <a:r>
              <a:rPr lang="pl-PL" dirty="0" smtClean="0"/>
              <a:t>. Kiedy to za sprawą HENRYKA MARCONIEGO </a:t>
            </a:r>
          </a:p>
          <a:p>
            <a:r>
              <a:rPr lang="pl-PL" dirty="0" smtClean="0"/>
              <a:t>I jego systemu wodociągowego ogród wzbogacił się o wodo-zbiór</a:t>
            </a:r>
          </a:p>
          <a:p>
            <a:r>
              <a:rPr lang="pl-PL" dirty="0" smtClean="0"/>
              <a:t>I fontannę.</a:t>
            </a:r>
            <a:endParaRPr lang="pl-PL"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encrypted-tbn2.gstatic.com/images?q=tbn:ANd9GcQNW26QmMB1C4jPEcin1NAXnSWV48jq4JmVaHhTPvx_enh463qOmQ"/>
          <p:cNvSpPr>
            <a:spLocks noChangeAspect="1" noChangeArrowheads="1"/>
          </p:cNvSpPr>
          <p:nvPr/>
        </p:nvSpPr>
        <p:spPr bwMode="auto">
          <a:xfrm>
            <a:off x="0" y="-1966913"/>
            <a:ext cx="590550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https://encrypted-tbn2.gstatic.com/images?q=tbn:ANd9GcQNW26QmMB1C4jPEcin1NAXnSWV48jq4JmVaHhTPvx_enh463qOmQ"/>
          <p:cNvSpPr>
            <a:spLocks noChangeAspect="1" noChangeArrowheads="1"/>
          </p:cNvSpPr>
          <p:nvPr/>
        </p:nvSpPr>
        <p:spPr bwMode="auto">
          <a:xfrm>
            <a:off x="4139952" y="-1179512"/>
            <a:ext cx="590550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https://encrypted-tbn3.gstatic.com/images?q=tbn:ANd9GcSX67JFcBXlHjQJA4AYtdbd_LP0pfT_C6XUAzu-HzVLpbFnxhvBRQ"/>
          <p:cNvSpPr>
            <a:spLocks noChangeAspect="1" noChangeArrowheads="1"/>
          </p:cNvSpPr>
          <p:nvPr/>
        </p:nvSpPr>
        <p:spPr bwMode="auto">
          <a:xfrm>
            <a:off x="155575" y="-1881188"/>
            <a:ext cx="5191125"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2" name="Picture 8" descr="http://img3.garnek.pl/a.garnek.pl/015/124/15124973_800.0.jpg/warszawa-ogrod-saski-wodozbior.jpg"/>
          <p:cNvPicPr>
            <a:picLocks noChangeAspect="1" noChangeArrowheads="1"/>
          </p:cNvPicPr>
          <p:nvPr/>
        </p:nvPicPr>
        <p:blipFill>
          <a:blip r:embed="rId2" cstate="print"/>
          <a:srcRect/>
          <a:stretch>
            <a:fillRect/>
          </a:stretch>
        </p:blipFill>
        <p:spPr bwMode="auto">
          <a:xfrm>
            <a:off x="4572000" y="3501008"/>
            <a:ext cx="3923927" cy="3003026"/>
          </a:xfrm>
          <a:prstGeom prst="rect">
            <a:avLst/>
          </a:prstGeom>
          <a:noFill/>
        </p:spPr>
      </p:pic>
      <p:sp>
        <p:nvSpPr>
          <p:cNvPr id="7" name="pole tekstowe 6"/>
          <p:cNvSpPr txBox="1"/>
          <p:nvPr/>
        </p:nvSpPr>
        <p:spPr>
          <a:xfrm>
            <a:off x="4572000" y="476672"/>
            <a:ext cx="3315203" cy="307777"/>
          </a:xfrm>
          <a:prstGeom prst="rect">
            <a:avLst/>
          </a:prstGeom>
          <a:noFill/>
        </p:spPr>
        <p:txBody>
          <a:bodyPr wrap="none" rtlCol="0">
            <a:spAutoFit/>
          </a:bodyPr>
          <a:lstStyle/>
          <a:p>
            <a:r>
              <a:rPr lang="pl-PL" sz="1400" dirty="0" smtClean="0"/>
              <a:t>WODOZBIÓR ;ŚWIĄTYNIA WESTY’</a:t>
            </a:r>
            <a:endParaRPr lang="pl-PL" sz="1400" dirty="0"/>
          </a:p>
        </p:txBody>
      </p:sp>
      <p:sp>
        <p:nvSpPr>
          <p:cNvPr id="8" name="pole tekstowe 7"/>
          <p:cNvSpPr txBox="1"/>
          <p:nvPr/>
        </p:nvSpPr>
        <p:spPr>
          <a:xfrm>
            <a:off x="4283968" y="1268760"/>
            <a:ext cx="4680520" cy="2246769"/>
          </a:xfrm>
          <a:prstGeom prst="rect">
            <a:avLst/>
          </a:prstGeom>
          <a:noFill/>
        </p:spPr>
        <p:txBody>
          <a:bodyPr wrap="square" rtlCol="0">
            <a:spAutoFit/>
          </a:bodyPr>
          <a:lstStyle/>
          <a:p>
            <a:r>
              <a:rPr lang="pl-PL" sz="1400" dirty="0" smtClean="0"/>
              <a:t>Świątynia Westy to właściwie wodo zbiór w kształcie rotundy .Budowla wzorowana  jest na świątynia Westy w TIVOLI pod Rzymem. Została wzniesiona w latach 1852-1854 zaprojektował ją </a:t>
            </a:r>
            <a:r>
              <a:rPr lang="pl-PL" sz="1400" dirty="0" smtClean="0">
                <a:solidFill>
                  <a:srgbClr val="FF0000"/>
                </a:solidFill>
              </a:rPr>
              <a:t>Henryk Marconi</a:t>
            </a:r>
            <a:r>
              <a:rPr lang="pl-PL" sz="1400" dirty="0" smtClean="0"/>
              <a:t> jako klasyczną wieżę ciśnień wodociągu  warszawskiego. Podczas wojny została zniszczona ale ją odbudowano .Dziś w budynku znajduje się zapas wody do celów przeciwpożarowych dla pobliskiego Teatru Wielkiego.</a:t>
            </a:r>
            <a:endParaRPr lang="pl-PL" sz="1400" dirty="0"/>
          </a:p>
        </p:txBody>
      </p:sp>
      <p:sp>
        <p:nvSpPr>
          <p:cNvPr id="9" name="pole tekstowe 8"/>
          <p:cNvSpPr txBox="1"/>
          <p:nvPr/>
        </p:nvSpPr>
        <p:spPr>
          <a:xfrm>
            <a:off x="6156176" y="1556792"/>
            <a:ext cx="237566" cy="369332"/>
          </a:xfrm>
          <a:prstGeom prst="rect">
            <a:avLst/>
          </a:prstGeom>
          <a:noFill/>
        </p:spPr>
        <p:txBody>
          <a:bodyPr wrap="none" rtlCol="0">
            <a:spAutoFit/>
          </a:bodyPr>
          <a:lstStyle/>
          <a:p>
            <a:r>
              <a:rPr lang="pl-PL" dirty="0" smtClean="0"/>
              <a:t> </a:t>
            </a:r>
            <a:endParaRPr lang="pl-PL" dirty="0"/>
          </a:p>
        </p:txBody>
      </p:sp>
      <p:sp>
        <p:nvSpPr>
          <p:cNvPr id="10" name="pole tekstowe 9"/>
          <p:cNvSpPr txBox="1"/>
          <p:nvPr/>
        </p:nvSpPr>
        <p:spPr>
          <a:xfrm>
            <a:off x="6876256" y="2060848"/>
            <a:ext cx="184731" cy="369332"/>
          </a:xfrm>
          <a:prstGeom prst="rect">
            <a:avLst/>
          </a:prstGeom>
          <a:noFill/>
        </p:spPr>
        <p:txBody>
          <a:bodyPr wrap="none" rtlCol="0">
            <a:spAutoFit/>
          </a:bodyPr>
          <a:lstStyle/>
          <a:p>
            <a:endParaRPr lang="pl-PL" dirty="0"/>
          </a:p>
        </p:txBody>
      </p:sp>
      <p:sp>
        <p:nvSpPr>
          <p:cNvPr id="1034" name="AutoShape 10" descr="https://encrypted-tbn2.gstatic.com/images?q=tbn:ANd9GcQ9VUciIKlVETT_kXcWLC2o-hxk1ODYVkdu4SlRPDJLwORDIvtd"/>
          <p:cNvSpPr>
            <a:spLocks noChangeAspect="1" noChangeArrowheads="1"/>
          </p:cNvSpPr>
          <p:nvPr/>
        </p:nvSpPr>
        <p:spPr bwMode="auto">
          <a:xfrm>
            <a:off x="155575" y="-1881188"/>
            <a:ext cx="295275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https://encrypted-tbn2.gstatic.com/images?q=tbn:ANd9GcQ9VUciIKlVETT_kXcWLC2o-hxk1ODYVkdu4SlRPDJLwORDIvtd"/>
          <p:cNvSpPr>
            <a:spLocks noChangeAspect="1" noChangeArrowheads="1"/>
          </p:cNvSpPr>
          <p:nvPr/>
        </p:nvSpPr>
        <p:spPr bwMode="auto">
          <a:xfrm>
            <a:off x="155575" y="-1881188"/>
            <a:ext cx="295275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8" name="Picture 14" descr="http://fotoforum.gazeta.pl/photo/6/qg/ka/9xao/wrW7dEoKkm65TIUlBX.jpg"/>
          <p:cNvPicPr>
            <a:picLocks noChangeAspect="1" noChangeArrowheads="1"/>
          </p:cNvPicPr>
          <p:nvPr/>
        </p:nvPicPr>
        <p:blipFill>
          <a:blip r:embed="rId3" cstate="print"/>
          <a:srcRect/>
          <a:stretch>
            <a:fillRect/>
          </a:stretch>
        </p:blipFill>
        <p:spPr bwMode="auto">
          <a:xfrm>
            <a:off x="827584" y="1340768"/>
            <a:ext cx="2992391" cy="3789040"/>
          </a:xfrm>
          <a:prstGeom prst="rect">
            <a:avLst/>
          </a:prstGeom>
          <a:noFill/>
        </p:spPr>
      </p:pic>
      <p:sp>
        <p:nvSpPr>
          <p:cNvPr id="13" name="pole tekstowe 12"/>
          <p:cNvSpPr txBox="1"/>
          <p:nvPr/>
        </p:nvSpPr>
        <p:spPr>
          <a:xfrm>
            <a:off x="899592" y="5085184"/>
            <a:ext cx="2736304" cy="246221"/>
          </a:xfrm>
          <a:prstGeom prst="rect">
            <a:avLst/>
          </a:prstGeom>
          <a:noFill/>
        </p:spPr>
        <p:txBody>
          <a:bodyPr wrap="square" rtlCol="0">
            <a:spAutoFit/>
          </a:bodyPr>
          <a:lstStyle/>
          <a:p>
            <a:pPr algn="ctr"/>
            <a:r>
              <a:rPr lang="pl-PL" sz="1000" dirty="0" smtClean="0"/>
              <a:t>źródło: </a:t>
            </a:r>
            <a:r>
              <a:rPr lang="pl-PL" sz="1000" dirty="0" err="1" smtClean="0"/>
              <a:t>fotoforum.gazeta.pl</a:t>
            </a:r>
            <a:endParaRPr lang="pl-PL" sz="1000" dirty="0"/>
          </a:p>
        </p:txBody>
      </p:sp>
      <p:sp>
        <p:nvSpPr>
          <p:cNvPr id="14" name="pole tekstowe 13"/>
          <p:cNvSpPr txBox="1"/>
          <p:nvPr/>
        </p:nvSpPr>
        <p:spPr>
          <a:xfrm>
            <a:off x="5436096" y="3284984"/>
            <a:ext cx="2664296" cy="246221"/>
          </a:xfrm>
          <a:prstGeom prst="rect">
            <a:avLst/>
          </a:prstGeom>
          <a:noFill/>
        </p:spPr>
        <p:txBody>
          <a:bodyPr wrap="square" rtlCol="0">
            <a:spAutoFit/>
          </a:bodyPr>
          <a:lstStyle/>
          <a:p>
            <a:pPr algn="ctr"/>
            <a:r>
              <a:rPr lang="pl-PL" sz="1000" dirty="0" smtClean="0"/>
              <a:t>źródło: </a:t>
            </a:r>
            <a:r>
              <a:rPr lang="pl-PL" sz="1000" dirty="0" err="1" smtClean="0"/>
              <a:t>ww.garnek.pl</a:t>
            </a:r>
            <a:endParaRPr lang="pl-PL" sz="10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55576" y="692696"/>
            <a:ext cx="7776864" cy="369332"/>
          </a:xfrm>
          <a:prstGeom prst="rect">
            <a:avLst/>
          </a:prstGeom>
          <a:noFill/>
        </p:spPr>
        <p:txBody>
          <a:bodyPr wrap="square" rtlCol="0">
            <a:spAutoFit/>
          </a:bodyPr>
          <a:lstStyle/>
          <a:p>
            <a:r>
              <a:rPr lang="pl-PL" dirty="0" smtClean="0">
                <a:solidFill>
                  <a:srgbClr val="FF0000"/>
                </a:solidFill>
              </a:rPr>
              <a:t>Zegar Słoneczny</a:t>
            </a:r>
            <a:endParaRPr lang="pl-PL" dirty="0">
              <a:solidFill>
                <a:srgbClr val="FF0000"/>
              </a:solidFill>
            </a:endParaRPr>
          </a:p>
        </p:txBody>
      </p:sp>
      <p:sp>
        <p:nvSpPr>
          <p:cNvPr id="3" name="pole tekstowe 2"/>
          <p:cNvSpPr txBox="1"/>
          <p:nvPr/>
        </p:nvSpPr>
        <p:spPr>
          <a:xfrm>
            <a:off x="683568" y="980728"/>
            <a:ext cx="7992888" cy="2862322"/>
          </a:xfrm>
          <a:prstGeom prst="rect">
            <a:avLst/>
          </a:prstGeom>
          <a:noFill/>
        </p:spPr>
        <p:txBody>
          <a:bodyPr wrap="square" rtlCol="0">
            <a:spAutoFit/>
          </a:bodyPr>
          <a:lstStyle/>
          <a:p>
            <a:r>
              <a:rPr lang="pl-PL" dirty="0" smtClean="0"/>
              <a:t>Zegar –nazywany kompasem,  usytuowany jest tuż za fontanną –odznacza się precyzyjnością w podawaniu czasu; na marmurowej tarczy wyryto siatkę linii wskazujących nie tylko godziny, lecz również kwadranse i pięciominutowe odstępy czasu. Fundamentem czasomierza zgodnie z napisem widniejącym na tarczy ERECTUM EX LEGATO ANTONI MAGIER A. D MDCCCLXIII jest </a:t>
            </a:r>
            <a:r>
              <a:rPr lang="pl-PL" dirty="0" smtClean="0">
                <a:solidFill>
                  <a:srgbClr val="00B050"/>
                </a:solidFill>
              </a:rPr>
              <a:t>Antoni Szeliga Magier, </a:t>
            </a:r>
            <a:r>
              <a:rPr lang="pl-PL" dirty="0" smtClean="0"/>
              <a:t>profesor fizyki, meteorolog  oraz obserwator warszawskiego życia społecznego na przełomie XVIII i XIX w. Zegar pojawił się w parku w 1863r,częściowo zniszczony podczas II wojny światowej został odrestaurowany w 1969r przez </a:t>
            </a:r>
            <a:r>
              <a:rPr lang="pl-PL" dirty="0" smtClean="0">
                <a:solidFill>
                  <a:srgbClr val="00B050"/>
                </a:solidFill>
              </a:rPr>
              <a:t>Tadeusza </a:t>
            </a:r>
            <a:r>
              <a:rPr lang="pl-PL" dirty="0" err="1" smtClean="0">
                <a:solidFill>
                  <a:srgbClr val="00B050"/>
                </a:solidFill>
              </a:rPr>
              <a:t>Łopieńskiego</a:t>
            </a:r>
            <a:r>
              <a:rPr lang="pl-PL" dirty="0" smtClean="0">
                <a:solidFill>
                  <a:srgbClr val="00B050"/>
                </a:solidFill>
              </a:rPr>
              <a:t>.</a:t>
            </a:r>
            <a:endParaRPr lang="pl-PL" dirty="0">
              <a:solidFill>
                <a:srgbClr val="00B050"/>
              </a:solidFill>
            </a:endParaRPr>
          </a:p>
        </p:txBody>
      </p:sp>
      <p:pic>
        <p:nvPicPr>
          <p:cNvPr id="6" name="Obraz 5" descr="brak.jpg"/>
          <p:cNvPicPr>
            <a:picLocks noChangeAspect="1"/>
          </p:cNvPicPr>
          <p:nvPr/>
        </p:nvPicPr>
        <p:blipFill>
          <a:blip r:embed="rId2" cstate="print"/>
          <a:stretch>
            <a:fillRect/>
          </a:stretch>
        </p:blipFill>
        <p:spPr>
          <a:xfrm>
            <a:off x="2411760" y="4005064"/>
            <a:ext cx="3277499" cy="2181364"/>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476672"/>
            <a:ext cx="8496944" cy="2308324"/>
          </a:xfrm>
          <a:prstGeom prst="rect">
            <a:avLst/>
          </a:prstGeom>
          <a:noFill/>
        </p:spPr>
        <p:txBody>
          <a:bodyPr wrap="square" rtlCol="0">
            <a:spAutoFit/>
          </a:bodyPr>
          <a:lstStyle/>
          <a:p>
            <a:r>
              <a:rPr lang="pl-PL" sz="1600" dirty="0" smtClean="0"/>
              <a:t>Podczas II wojny światowej park był cały czas w rękach Niemców- Polacy nie mieli do niego  wstępu. W rękach okupantów znalazł się także podczas  Powstania Warszawskiego; wówczas też uległa zniszczeniu znaczna część drzewostanu .W 1948 r. park odrestaurowano .mimo zniszczeń wojennych w Ogrodzie Saskim znajduje się wiele starych nawet 200-letnich drzew, w tym trzy pomniki przyrody, pomiędzy istniejącym drzewostanem przy specjalnych okazjach sadzono również nowe dęby- w 1996r posadziła go m.in..Królowa Elżbieta II a w 2013 uczestnicy szczytu Noblistów. Dziś Ogród zajmuje pow.15,76ha.w 2012r został częściowo odrestaurowany.</a:t>
            </a:r>
            <a:endParaRPr lang="pl-PL" sz="1600" dirty="0"/>
          </a:p>
        </p:txBody>
      </p:sp>
      <p:pic>
        <p:nvPicPr>
          <p:cNvPr id="5122" name="Picture 2" descr="http://2.bp.blogspot.com/-5exQF3P7Dmo/Um5ySkW5i_I/AAAAAAAABfA/KDZZOFYvG54/s1600/DSC_0905_2.JPG"/>
          <p:cNvPicPr>
            <a:picLocks noChangeAspect="1" noChangeArrowheads="1"/>
          </p:cNvPicPr>
          <p:nvPr/>
        </p:nvPicPr>
        <p:blipFill>
          <a:blip r:embed="rId2" cstate="print"/>
          <a:srcRect/>
          <a:stretch>
            <a:fillRect/>
          </a:stretch>
        </p:blipFill>
        <p:spPr bwMode="auto">
          <a:xfrm>
            <a:off x="1619672" y="2780928"/>
            <a:ext cx="5328592" cy="3677142"/>
          </a:xfrm>
          <a:prstGeom prst="rect">
            <a:avLst/>
          </a:prstGeom>
          <a:noFill/>
        </p:spPr>
      </p:pic>
      <p:sp>
        <p:nvSpPr>
          <p:cNvPr id="4" name="pole tekstowe 3"/>
          <p:cNvSpPr txBox="1"/>
          <p:nvPr/>
        </p:nvSpPr>
        <p:spPr>
          <a:xfrm>
            <a:off x="6948264" y="6093296"/>
            <a:ext cx="1872208" cy="400110"/>
          </a:xfrm>
          <a:prstGeom prst="rect">
            <a:avLst/>
          </a:prstGeom>
          <a:noFill/>
        </p:spPr>
        <p:txBody>
          <a:bodyPr wrap="square" rtlCol="0">
            <a:spAutoFit/>
          </a:bodyPr>
          <a:lstStyle/>
          <a:p>
            <a:pPr algn="ctr"/>
            <a:r>
              <a:rPr lang="pl-PL" sz="1000" dirty="0" smtClean="0"/>
              <a:t>źródło: </a:t>
            </a:r>
            <a:r>
              <a:rPr lang="pl-PL" sz="1000" dirty="0" err="1" smtClean="0"/>
              <a:t>spacer-po-warszawie.blogspot.com</a:t>
            </a:r>
            <a:endParaRPr lang="pl-PL" sz="1000"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67544" y="692696"/>
            <a:ext cx="8505855" cy="369332"/>
          </a:xfrm>
          <a:prstGeom prst="rect">
            <a:avLst/>
          </a:prstGeom>
          <a:noFill/>
        </p:spPr>
        <p:txBody>
          <a:bodyPr wrap="none" rtlCol="0">
            <a:spAutoFit/>
          </a:bodyPr>
          <a:lstStyle/>
          <a:p>
            <a:r>
              <a:rPr lang="pl-PL" dirty="0" smtClean="0"/>
              <a:t>W Ogrodzie Saskim odbywają się koncerty kiermasze występy aktorów.</a:t>
            </a:r>
            <a:endParaRPr lang="pl-PL" dirty="0"/>
          </a:p>
        </p:txBody>
      </p:sp>
      <p:pic>
        <p:nvPicPr>
          <p:cNvPr id="17410" name="Picture 2" descr="http://vignette2.wikia.nocookie.net/warszawa/images/2/20/Ogr%C3%B3d_Saski_1895.jpg/revision/latest?cb=20110104173220"/>
          <p:cNvPicPr>
            <a:picLocks noChangeAspect="1" noChangeArrowheads="1"/>
          </p:cNvPicPr>
          <p:nvPr/>
        </p:nvPicPr>
        <p:blipFill>
          <a:blip r:embed="rId2" cstate="print"/>
          <a:srcRect/>
          <a:stretch>
            <a:fillRect/>
          </a:stretch>
        </p:blipFill>
        <p:spPr bwMode="auto">
          <a:xfrm>
            <a:off x="827584" y="1196752"/>
            <a:ext cx="7315200" cy="4965577"/>
          </a:xfrm>
          <a:prstGeom prst="rect">
            <a:avLst/>
          </a:prstGeom>
          <a:noFill/>
        </p:spPr>
      </p:pic>
      <p:sp>
        <p:nvSpPr>
          <p:cNvPr id="5" name="pole tekstowe 4"/>
          <p:cNvSpPr txBox="1"/>
          <p:nvPr/>
        </p:nvSpPr>
        <p:spPr>
          <a:xfrm>
            <a:off x="4283968" y="6165304"/>
            <a:ext cx="3816424" cy="246221"/>
          </a:xfrm>
          <a:prstGeom prst="rect">
            <a:avLst/>
          </a:prstGeom>
          <a:noFill/>
        </p:spPr>
        <p:txBody>
          <a:bodyPr wrap="square" rtlCol="0">
            <a:spAutoFit/>
          </a:bodyPr>
          <a:lstStyle/>
          <a:p>
            <a:pPr algn="ctr"/>
            <a:r>
              <a:rPr lang="pl-PL" sz="1000" dirty="0" smtClean="0"/>
              <a:t>źródło: </a:t>
            </a:r>
            <a:r>
              <a:rPr lang="pl-PL" sz="1000" dirty="0" err="1" smtClean="0"/>
              <a:t>www.dioblina.eu</a:t>
            </a:r>
            <a:endParaRPr lang="pl-PL" sz="1000"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1124744"/>
            <a:ext cx="7056784" cy="646331"/>
          </a:xfrm>
          <a:prstGeom prst="rect">
            <a:avLst/>
          </a:prstGeom>
          <a:noFill/>
        </p:spPr>
        <p:txBody>
          <a:bodyPr wrap="square" rtlCol="0">
            <a:spAutoFit/>
          </a:bodyPr>
          <a:lstStyle/>
          <a:p>
            <a:r>
              <a:rPr lang="pl-PL" dirty="0" smtClean="0"/>
              <a:t>Spacerując po Ogrodzie nie zapomnijmy odwiedzić znajdujących się tu pomników. Marii Konopnickiej i Stefana  Starzyńskiego.</a:t>
            </a:r>
            <a:endParaRPr lang="pl-PL" dirty="0"/>
          </a:p>
        </p:txBody>
      </p:sp>
      <p:pic>
        <p:nvPicPr>
          <p:cNvPr id="18434" name="Picture 2" descr="http://s3.flog.pl/media/foto/1831016_ogrod-saski-w-lublinie.jpg"/>
          <p:cNvPicPr>
            <a:picLocks noChangeAspect="1" noChangeArrowheads="1"/>
          </p:cNvPicPr>
          <p:nvPr/>
        </p:nvPicPr>
        <p:blipFill>
          <a:blip r:embed="rId2" cstate="print"/>
          <a:srcRect/>
          <a:stretch>
            <a:fillRect/>
          </a:stretch>
        </p:blipFill>
        <p:spPr bwMode="auto">
          <a:xfrm>
            <a:off x="6084168" y="2852936"/>
            <a:ext cx="2808312" cy="3439165"/>
          </a:xfrm>
          <a:prstGeom prst="rect">
            <a:avLst/>
          </a:prstGeom>
          <a:noFill/>
        </p:spPr>
      </p:pic>
      <p:sp>
        <p:nvSpPr>
          <p:cNvPr id="5122" name="AutoShape 2" descr="https://upload.wikimedia.org/wikipedia/commons/thumb/c/c7/Konopnicka_Ogrod_Saski.jpg/240px-Konopnicka_Ogrod_Saski.jpg"/>
          <p:cNvSpPr>
            <a:spLocks noChangeAspect="1" noChangeArrowheads="1"/>
          </p:cNvSpPr>
          <p:nvPr/>
        </p:nvSpPr>
        <p:spPr bwMode="auto">
          <a:xfrm>
            <a:off x="155575" y="-1462088"/>
            <a:ext cx="2286000" cy="30480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4" name="AutoShape 4" descr="https://upload.wikimedia.org/wikipedia/commons/thumb/c/c7/Konopnicka_Ogrod_Saski.jpg/240px-Konopnicka_Ogrod_Saski.jpg"/>
          <p:cNvSpPr>
            <a:spLocks noChangeAspect="1" noChangeArrowheads="1"/>
          </p:cNvSpPr>
          <p:nvPr/>
        </p:nvSpPr>
        <p:spPr bwMode="auto">
          <a:xfrm>
            <a:off x="155575" y="-1462088"/>
            <a:ext cx="2286000" cy="30480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6" name="AutoShape 6" descr="https://upload.wikimedia.org/wikipedia/commons/thumb/c/c7/Konopnicka_Ogrod_Saski.jpg/240px-Konopnicka_Ogrod_Saski.jpg"/>
          <p:cNvSpPr>
            <a:spLocks noChangeAspect="1" noChangeArrowheads="1"/>
          </p:cNvSpPr>
          <p:nvPr/>
        </p:nvSpPr>
        <p:spPr bwMode="auto">
          <a:xfrm>
            <a:off x="155575" y="-1462088"/>
            <a:ext cx="2286000" cy="30480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8" name="AutoShape 8" descr="https://upload.wikimedia.org/wikipedia/commons/thumb/c/c7/Konopnicka_Ogrod_Saski.jpg/240px-Konopnicka_Ogrod_Sask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Konopnicka_Ogrod_Saski.jpg"/>
          <p:cNvPicPr>
            <a:picLocks noChangeAspect="1"/>
          </p:cNvPicPr>
          <p:nvPr/>
        </p:nvPicPr>
        <p:blipFill>
          <a:blip r:embed="rId3" cstate="print"/>
          <a:stretch>
            <a:fillRect/>
          </a:stretch>
        </p:blipFill>
        <p:spPr>
          <a:xfrm>
            <a:off x="3131840" y="2780928"/>
            <a:ext cx="2808312" cy="3744416"/>
          </a:xfrm>
          <a:prstGeom prst="rect">
            <a:avLst/>
          </a:prstGeom>
        </p:spPr>
      </p:pic>
      <p:sp>
        <p:nvSpPr>
          <p:cNvPr id="5130" name="AutoShape 10" descr="Znalezione obrazy dla zapytania pomniki w ogrodzie sask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132" name="Picture 12" descr="http://3.bp.blogspot.com/-cVHUlT3QHus/UoMgetnk7fI/AAAAAAAAQ1c/fXPpzL4KU40/s512/10563%2520SPN%2520starzy%25C5%2584ski%25201987.jpg"/>
          <p:cNvPicPr>
            <a:picLocks noChangeAspect="1" noChangeArrowheads="1"/>
          </p:cNvPicPr>
          <p:nvPr/>
        </p:nvPicPr>
        <p:blipFill>
          <a:blip r:embed="rId4" cstate="print"/>
          <a:srcRect/>
          <a:stretch>
            <a:fillRect/>
          </a:stretch>
        </p:blipFill>
        <p:spPr bwMode="auto">
          <a:xfrm>
            <a:off x="0" y="2564905"/>
            <a:ext cx="3275856" cy="4293096"/>
          </a:xfrm>
          <a:prstGeom prst="rect">
            <a:avLst/>
          </a:prstGeom>
          <a:noFill/>
        </p:spPr>
      </p:pic>
      <p:sp>
        <p:nvSpPr>
          <p:cNvPr id="11" name="pole tekstowe 10"/>
          <p:cNvSpPr txBox="1"/>
          <p:nvPr/>
        </p:nvSpPr>
        <p:spPr>
          <a:xfrm>
            <a:off x="0" y="2348880"/>
            <a:ext cx="3275856" cy="246221"/>
          </a:xfrm>
          <a:prstGeom prst="rect">
            <a:avLst/>
          </a:prstGeom>
          <a:noFill/>
        </p:spPr>
        <p:txBody>
          <a:bodyPr wrap="square" rtlCol="0">
            <a:spAutoFit/>
          </a:bodyPr>
          <a:lstStyle/>
          <a:p>
            <a:pPr algn="ctr"/>
            <a:r>
              <a:rPr lang="pl-PL" sz="1000" dirty="0" smtClean="0"/>
              <a:t>źródło: </a:t>
            </a:r>
            <a:r>
              <a:rPr lang="pl-PL" sz="1000" dirty="0" err="1" smtClean="0"/>
              <a:t>www.wczorajidzis.blogspot.com</a:t>
            </a:r>
            <a:endParaRPr lang="pl-PL" sz="1000" dirty="0"/>
          </a:p>
        </p:txBody>
      </p:sp>
      <p:sp>
        <p:nvSpPr>
          <p:cNvPr id="12" name="pole tekstowe 11"/>
          <p:cNvSpPr txBox="1"/>
          <p:nvPr/>
        </p:nvSpPr>
        <p:spPr>
          <a:xfrm>
            <a:off x="3275856" y="2564904"/>
            <a:ext cx="2592288" cy="246221"/>
          </a:xfrm>
          <a:prstGeom prst="rect">
            <a:avLst/>
          </a:prstGeom>
          <a:noFill/>
        </p:spPr>
        <p:txBody>
          <a:bodyPr wrap="square" rtlCol="0">
            <a:spAutoFit/>
          </a:bodyPr>
          <a:lstStyle/>
          <a:p>
            <a:pPr algn="ctr"/>
            <a:r>
              <a:rPr lang="pl-PL" sz="1000" dirty="0" smtClean="0"/>
              <a:t>źródło: </a:t>
            </a:r>
            <a:r>
              <a:rPr lang="pl-PL" sz="1000" dirty="0" err="1" smtClean="0"/>
              <a:t>www.wikipedia.com</a:t>
            </a:r>
            <a:endParaRPr lang="pl-PL" sz="1000" dirty="0"/>
          </a:p>
        </p:txBody>
      </p:sp>
      <p:sp>
        <p:nvSpPr>
          <p:cNvPr id="13" name="pole tekstowe 12"/>
          <p:cNvSpPr txBox="1"/>
          <p:nvPr/>
        </p:nvSpPr>
        <p:spPr>
          <a:xfrm>
            <a:off x="6084168" y="2636912"/>
            <a:ext cx="2808312" cy="246221"/>
          </a:xfrm>
          <a:prstGeom prst="rect">
            <a:avLst/>
          </a:prstGeom>
          <a:noFill/>
        </p:spPr>
        <p:txBody>
          <a:bodyPr wrap="square" rtlCol="0">
            <a:spAutoFit/>
          </a:bodyPr>
          <a:lstStyle/>
          <a:p>
            <a:pPr algn="ctr"/>
            <a:r>
              <a:rPr lang="pl-PL" sz="1000" dirty="0" smtClean="0"/>
              <a:t>źródło: </a:t>
            </a:r>
            <a:r>
              <a:rPr lang="pl-PL" sz="1000" dirty="0" err="1" smtClean="0"/>
              <a:t>www.mirek-polo.flog.pl</a:t>
            </a:r>
            <a:endParaRPr lang="pl-PL" sz="1000" dirty="0"/>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9592" y="620688"/>
            <a:ext cx="6192688" cy="369332"/>
          </a:xfrm>
          <a:prstGeom prst="rect">
            <a:avLst/>
          </a:prstGeom>
          <a:noFill/>
        </p:spPr>
        <p:txBody>
          <a:bodyPr wrap="square" rtlCol="0">
            <a:spAutoFit/>
          </a:bodyPr>
          <a:lstStyle/>
          <a:p>
            <a:r>
              <a:rPr lang="pl-PL" dirty="0" smtClean="0"/>
              <a:t>Pomniki Przyrody w Ogrodzie Saskim</a:t>
            </a:r>
            <a:endParaRPr lang="pl-PL" dirty="0"/>
          </a:p>
        </p:txBody>
      </p:sp>
      <p:sp>
        <p:nvSpPr>
          <p:cNvPr id="3" name="pole tekstowe 2"/>
          <p:cNvSpPr txBox="1"/>
          <p:nvPr/>
        </p:nvSpPr>
        <p:spPr>
          <a:xfrm>
            <a:off x="467544" y="1124744"/>
            <a:ext cx="8388424" cy="923330"/>
          </a:xfrm>
          <a:prstGeom prst="rect">
            <a:avLst/>
          </a:prstGeom>
          <a:noFill/>
        </p:spPr>
        <p:txBody>
          <a:bodyPr wrap="square" rtlCol="0">
            <a:spAutoFit/>
          </a:bodyPr>
          <a:lstStyle/>
          <a:p>
            <a:r>
              <a:rPr lang="pl-PL" dirty="0" smtClean="0"/>
              <a:t>Drzewostan parkowy stanowią okazałe drzewa z których najstarsze osiągnęły250 lat. Wśród nich są 3 pomniki przyrody- miłorząb ,kasztanowiec i topola.</a:t>
            </a:r>
            <a:endParaRPr lang="pl-PL" dirty="0"/>
          </a:p>
        </p:txBody>
      </p:sp>
      <p:pic>
        <p:nvPicPr>
          <p:cNvPr id="25602" name="Picture 2" descr="http://1.bp.blogspot.com/-rrMjQyW3Cgw/Um5zO1O6uNI/AAAAAAAABfg/0y1Cd8f0HPQ/s1600/DSC_0912_2.JPG"/>
          <p:cNvPicPr>
            <a:picLocks noChangeAspect="1" noChangeArrowheads="1"/>
          </p:cNvPicPr>
          <p:nvPr/>
        </p:nvPicPr>
        <p:blipFill>
          <a:blip r:embed="rId2" cstate="print"/>
          <a:srcRect/>
          <a:stretch>
            <a:fillRect/>
          </a:stretch>
        </p:blipFill>
        <p:spPr bwMode="auto">
          <a:xfrm>
            <a:off x="6300192" y="2447966"/>
            <a:ext cx="2843808" cy="4268381"/>
          </a:xfrm>
          <a:prstGeom prst="rect">
            <a:avLst/>
          </a:prstGeom>
          <a:noFill/>
        </p:spPr>
      </p:pic>
      <p:pic>
        <p:nvPicPr>
          <p:cNvPr id="25604" name="Picture 4" descr="http://2.bp.blogspot.com/-O8TcdcluF6Y/Um54jLLJTVI/AAAAAAAABiM/WU5yoqa4YZg/s1600/DSC_0963_2.JPG"/>
          <p:cNvPicPr>
            <a:picLocks noChangeAspect="1" noChangeArrowheads="1"/>
          </p:cNvPicPr>
          <p:nvPr/>
        </p:nvPicPr>
        <p:blipFill>
          <a:blip r:embed="rId3" cstate="print"/>
          <a:srcRect/>
          <a:stretch>
            <a:fillRect/>
          </a:stretch>
        </p:blipFill>
        <p:spPr bwMode="auto">
          <a:xfrm>
            <a:off x="3419872" y="2636912"/>
            <a:ext cx="2669212" cy="4012213"/>
          </a:xfrm>
          <a:prstGeom prst="rect">
            <a:avLst/>
          </a:prstGeom>
          <a:noFill/>
        </p:spPr>
      </p:pic>
      <p:pic>
        <p:nvPicPr>
          <p:cNvPr id="25606" name="Picture 6" descr="http://4.bp.blogspot.com/-1t-iMoKlGBE/Um5yUUhsZ2I/AAAAAAAABfI/VTaje6D9Qlo/s640/DSC_0906.JPG"/>
          <p:cNvPicPr>
            <a:picLocks noChangeAspect="1" noChangeArrowheads="1"/>
          </p:cNvPicPr>
          <p:nvPr/>
        </p:nvPicPr>
        <p:blipFill>
          <a:blip r:embed="rId4" cstate="print"/>
          <a:srcRect/>
          <a:stretch>
            <a:fillRect/>
          </a:stretch>
        </p:blipFill>
        <p:spPr bwMode="auto">
          <a:xfrm>
            <a:off x="0" y="2564904"/>
            <a:ext cx="3235241" cy="4032448"/>
          </a:xfrm>
          <a:prstGeom prst="rect">
            <a:avLst/>
          </a:prstGeom>
          <a:noFill/>
        </p:spPr>
      </p:pic>
      <p:sp>
        <p:nvSpPr>
          <p:cNvPr id="7" name="pole tekstowe 6"/>
          <p:cNvSpPr txBox="1"/>
          <p:nvPr/>
        </p:nvSpPr>
        <p:spPr>
          <a:xfrm>
            <a:off x="-180528" y="2276872"/>
            <a:ext cx="3347864" cy="246221"/>
          </a:xfrm>
          <a:prstGeom prst="rect">
            <a:avLst/>
          </a:prstGeom>
          <a:noFill/>
        </p:spPr>
        <p:txBody>
          <a:bodyPr wrap="square" rtlCol="0">
            <a:spAutoFit/>
          </a:bodyPr>
          <a:lstStyle/>
          <a:p>
            <a:pPr algn="ctr"/>
            <a:r>
              <a:rPr lang="pl-PL" sz="1000" dirty="0" smtClean="0"/>
              <a:t>źródło: </a:t>
            </a:r>
            <a:r>
              <a:rPr lang="pl-PL" sz="1000" dirty="0" err="1" smtClean="0"/>
              <a:t>spacer-po-warszawie.blogspot.com</a:t>
            </a:r>
            <a:endParaRPr lang="pl-PL" sz="1000" dirty="0"/>
          </a:p>
        </p:txBody>
      </p:sp>
      <p:sp>
        <p:nvSpPr>
          <p:cNvPr id="8" name="pole tekstowe 7"/>
          <p:cNvSpPr txBox="1"/>
          <p:nvPr/>
        </p:nvSpPr>
        <p:spPr>
          <a:xfrm>
            <a:off x="3059832" y="2348880"/>
            <a:ext cx="3240360" cy="246221"/>
          </a:xfrm>
          <a:prstGeom prst="rect">
            <a:avLst/>
          </a:prstGeom>
          <a:noFill/>
        </p:spPr>
        <p:txBody>
          <a:bodyPr wrap="square" rtlCol="0">
            <a:spAutoFit/>
          </a:bodyPr>
          <a:lstStyle/>
          <a:p>
            <a:pPr algn="ctr"/>
            <a:r>
              <a:rPr lang="pl-PL" sz="1000" dirty="0" smtClean="0"/>
              <a:t>źródło: </a:t>
            </a:r>
            <a:r>
              <a:rPr lang="pl-PL" sz="1000" dirty="0" err="1" smtClean="0"/>
              <a:t>spacer-po-warszawie.blogspot.com</a:t>
            </a:r>
            <a:endParaRPr lang="pl-PL" sz="1000" dirty="0"/>
          </a:p>
        </p:txBody>
      </p:sp>
      <p:sp>
        <p:nvSpPr>
          <p:cNvPr id="9" name="pole tekstowe 8"/>
          <p:cNvSpPr txBox="1"/>
          <p:nvPr/>
        </p:nvSpPr>
        <p:spPr>
          <a:xfrm>
            <a:off x="5940152" y="2204864"/>
            <a:ext cx="3312368" cy="246221"/>
          </a:xfrm>
          <a:prstGeom prst="rect">
            <a:avLst/>
          </a:prstGeom>
          <a:noFill/>
        </p:spPr>
        <p:txBody>
          <a:bodyPr wrap="square" rtlCol="0">
            <a:spAutoFit/>
          </a:bodyPr>
          <a:lstStyle/>
          <a:p>
            <a:pPr algn="ctr"/>
            <a:r>
              <a:rPr lang="pl-PL" sz="1000" dirty="0" smtClean="0"/>
              <a:t>źródło: </a:t>
            </a:r>
            <a:r>
              <a:rPr lang="pl-PL" sz="1000" dirty="0" err="1" smtClean="0"/>
              <a:t>spacer-po-warszawie.blogspot.com</a:t>
            </a:r>
            <a:endParaRPr lang="pl-PL" sz="10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39552" y="548680"/>
            <a:ext cx="8137679" cy="923330"/>
          </a:xfrm>
          <a:prstGeom prst="rect">
            <a:avLst/>
          </a:prstGeom>
          <a:noFill/>
        </p:spPr>
        <p:txBody>
          <a:bodyPr wrap="square" rtlCol="0">
            <a:spAutoFit/>
          </a:bodyPr>
          <a:lstStyle/>
          <a:p>
            <a:r>
              <a:rPr lang="pl-PL" dirty="0" smtClean="0"/>
              <a:t>Dzisiejszy Ogród Saski nadal zachwyca nas swym pięknem .Odbywają się tu koncerty orkiestr – kiermasze  książek ,występy aktorów, niezapomniany Dzień Jana Kochanowskiego w 2014 </a:t>
            </a:r>
            <a:r>
              <a:rPr lang="pl-PL" dirty="0" err="1" smtClean="0"/>
              <a:t>r</a:t>
            </a:r>
            <a:r>
              <a:rPr lang="pl-PL" dirty="0" smtClean="0"/>
              <a:t> .</a:t>
            </a:r>
            <a:endParaRPr lang="pl-PL" dirty="0"/>
          </a:p>
        </p:txBody>
      </p:sp>
      <p:pic>
        <p:nvPicPr>
          <p:cNvPr id="1026" name="Picture 2" descr="http://1.bp.blogspot.com/-Hk4CnyIQIpo/Um52LACm_1I/AAAAAAAABhA/-raUngBbPSo/s640/DSC_0944_2.JPG"/>
          <p:cNvPicPr>
            <a:picLocks noChangeAspect="1" noChangeArrowheads="1"/>
          </p:cNvPicPr>
          <p:nvPr/>
        </p:nvPicPr>
        <p:blipFill>
          <a:blip r:embed="rId2" cstate="print"/>
          <a:srcRect/>
          <a:stretch>
            <a:fillRect/>
          </a:stretch>
        </p:blipFill>
        <p:spPr bwMode="auto">
          <a:xfrm>
            <a:off x="1691680" y="1844824"/>
            <a:ext cx="6480720" cy="4313729"/>
          </a:xfrm>
          <a:prstGeom prst="rect">
            <a:avLst/>
          </a:prstGeom>
          <a:noFill/>
        </p:spPr>
      </p:pic>
      <p:sp>
        <p:nvSpPr>
          <p:cNvPr id="5" name="pole tekstowe 4"/>
          <p:cNvSpPr txBox="1"/>
          <p:nvPr/>
        </p:nvSpPr>
        <p:spPr>
          <a:xfrm>
            <a:off x="2987824" y="1556792"/>
            <a:ext cx="4680520" cy="246221"/>
          </a:xfrm>
          <a:prstGeom prst="rect">
            <a:avLst/>
          </a:prstGeom>
          <a:noFill/>
        </p:spPr>
        <p:txBody>
          <a:bodyPr wrap="square" rtlCol="0">
            <a:spAutoFit/>
          </a:bodyPr>
          <a:lstStyle/>
          <a:p>
            <a:pPr algn="ctr"/>
            <a:r>
              <a:rPr lang="pl-PL" sz="1000" dirty="0" smtClean="0"/>
              <a:t>źródło: </a:t>
            </a:r>
            <a:r>
              <a:rPr lang="pl-PL" sz="1000" dirty="0" err="1" smtClean="0"/>
              <a:t>www.spacer-po-warszawie.blogspot.com</a:t>
            </a:r>
            <a:endParaRPr lang="pl-PL" sz="10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OGRÓD SASKI</a:t>
            </a:r>
            <a:endParaRPr lang="pl-PL"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692696"/>
            <a:ext cx="8295028" cy="338554"/>
          </a:xfrm>
          <a:prstGeom prst="rect">
            <a:avLst/>
          </a:prstGeom>
          <a:noFill/>
        </p:spPr>
        <p:txBody>
          <a:bodyPr wrap="none" rtlCol="0">
            <a:spAutoFit/>
          </a:bodyPr>
          <a:lstStyle/>
          <a:p>
            <a:r>
              <a:rPr lang="pl-PL" sz="1600" dirty="0" smtClean="0"/>
              <a:t>Dawniej na terenie Ogrodu Saskiego znajdowały się również takie obiekty jak;</a:t>
            </a:r>
            <a:endParaRPr lang="pl-PL" sz="1600" dirty="0"/>
          </a:p>
        </p:txBody>
      </p:sp>
      <p:sp>
        <p:nvSpPr>
          <p:cNvPr id="3" name="pole tekstowe 2"/>
          <p:cNvSpPr txBox="1"/>
          <p:nvPr/>
        </p:nvSpPr>
        <p:spPr>
          <a:xfrm>
            <a:off x="251520" y="1124744"/>
            <a:ext cx="8640960" cy="3693319"/>
          </a:xfrm>
          <a:prstGeom prst="rect">
            <a:avLst/>
          </a:prstGeom>
          <a:noFill/>
        </p:spPr>
        <p:txBody>
          <a:bodyPr wrap="square" rtlCol="0">
            <a:spAutoFit/>
          </a:bodyPr>
          <a:lstStyle/>
          <a:p>
            <a:r>
              <a:rPr lang="pl-PL" dirty="0" smtClean="0"/>
              <a:t>Altanka owocowa </a:t>
            </a:r>
          </a:p>
          <a:p>
            <a:r>
              <a:rPr lang="pl-PL" dirty="0" smtClean="0"/>
              <a:t>Altanka z wodą sodową</a:t>
            </a:r>
          </a:p>
          <a:p>
            <a:r>
              <a:rPr lang="pl-PL" dirty="0" smtClean="0"/>
              <a:t>Cieplarnia- był to żelazno-szklany budynek w celu przechowywania zimą egzotycznych  roślin</a:t>
            </a:r>
          </a:p>
          <a:p>
            <a:r>
              <a:rPr lang="pl-PL" dirty="0" smtClean="0"/>
              <a:t>Dwór </a:t>
            </a:r>
            <a:r>
              <a:rPr lang="pl-PL" dirty="0" err="1" smtClean="0"/>
              <a:t>Bokuna-służył</a:t>
            </a:r>
            <a:r>
              <a:rPr lang="pl-PL" dirty="0" smtClean="0"/>
              <a:t>  jako oranżeria</a:t>
            </a:r>
          </a:p>
          <a:p>
            <a:r>
              <a:rPr lang="pl-PL" dirty="0" smtClean="0"/>
              <a:t>Instytut  wód mineralnych</a:t>
            </a:r>
          </a:p>
          <a:p>
            <a:r>
              <a:rPr lang="pl-PL" dirty="0" smtClean="0"/>
              <a:t>Kąpielisko dla dzieci</a:t>
            </a:r>
          </a:p>
          <a:p>
            <a:r>
              <a:rPr lang="pl-PL" dirty="0" smtClean="0"/>
              <a:t>Kiosk do sprzedaży gazet</a:t>
            </a:r>
          </a:p>
          <a:p>
            <a:r>
              <a:rPr lang="pl-PL" dirty="0" smtClean="0"/>
              <a:t>Kiosk meteorologiczny</a:t>
            </a:r>
          </a:p>
          <a:p>
            <a:r>
              <a:rPr lang="pl-PL" dirty="0" smtClean="0"/>
              <a:t>Pawilon ;Kropli Mleka’</a:t>
            </a:r>
          </a:p>
          <a:p>
            <a:r>
              <a:rPr lang="pl-PL" dirty="0" smtClean="0"/>
              <a:t>Teatr Letni</a:t>
            </a:r>
          </a:p>
          <a:p>
            <a:r>
              <a:rPr lang="pl-PL" dirty="0" smtClean="0"/>
              <a:t>Ujeżdżalnia</a:t>
            </a:r>
          </a:p>
          <a:p>
            <a:r>
              <a:rPr lang="pl-PL" dirty="0" smtClean="0"/>
              <a:t>Wszystkie nieistniejące obiekty zostały zniszczone podczas II Wojny Światowej.</a:t>
            </a:r>
            <a:endParaRPr lang="pl-PL"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75656" y="620688"/>
            <a:ext cx="4632999" cy="1477328"/>
          </a:xfrm>
          <a:prstGeom prst="rect">
            <a:avLst/>
          </a:prstGeom>
          <a:noFill/>
        </p:spPr>
        <p:txBody>
          <a:bodyPr wrap="square" rtlCol="0">
            <a:spAutoFit/>
          </a:bodyPr>
          <a:lstStyle/>
          <a:p>
            <a:r>
              <a:rPr lang="pl-PL" dirty="0" smtClean="0"/>
              <a:t>Popularny pieśniarz Warszawy  STANISŁAW GRZESIUK  uwiecznił fontannę z Ogrodu Sas</a:t>
            </a:r>
            <a:r>
              <a:rPr lang="pl-PL" i="1" dirty="0" smtClean="0"/>
              <a:t>ki</a:t>
            </a:r>
            <a:r>
              <a:rPr lang="pl-PL" dirty="0" smtClean="0"/>
              <a:t>ego w jednej ze swoich </a:t>
            </a:r>
            <a:r>
              <a:rPr lang="pl-PL" dirty="0" smtClean="0"/>
              <a:t>piosenek: w </a:t>
            </a:r>
            <a:r>
              <a:rPr lang="pl-PL" dirty="0" smtClean="0"/>
              <a:t>Saskim Ogrodzie koło fontanny </a:t>
            </a:r>
            <a:endParaRPr lang="pl-PL" dirty="0"/>
          </a:p>
        </p:txBody>
      </p:sp>
      <p:sp>
        <p:nvSpPr>
          <p:cNvPr id="3" name="pole tekstowe 2"/>
          <p:cNvSpPr txBox="1"/>
          <p:nvPr/>
        </p:nvSpPr>
        <p:spPr>
          <a:xfrm>
            <a:off x="1763688" y="2636912"/>
            <a:ext cx="3816424" cy="3139321"/>
          </a:xfrm>
          <a:prstGeom prst="rect">
            <a:avLst/>
          </a:prstGeom>
          <a:noFill/>
        </p:spPr>
        <p:txBody>
          <a:bodyPr wrap="square" rtlCol="0">
            <a:spAutoFit/>
          </a:bodyPr>
          <a:lstStyle/>
          <a:p>
            <a:r>
              <a:rPr lang="pl-PL" dirty="0" smtClean="0"/>
              <a:t>W Saskim </a:t>
            </a:r>
            <a:r>
              <a:rPr lang="pl-PL" dirty="0" smtClean="0"/>
              <a:t>Ogrodzie, koło </a:t>
            </a:r>
            <a:r>
              <a:rPr lang="pl-PL" dirty="0" smtClean="0"/>
              <a:t>fontanny,</a:t>
            </a:r>
            <a:br>
              <a:rPr lang="pl-PL" dirty="0" smtClean="0"/>
            </a:br>
            <a:r>
              <a:rPr lang="pl-PL" dirty="0" smtClean="0"/>
              <a:t>Jakiś sie frajer przysiadł do panny.</a:t>
            </a:r>
            <a:br>
              <a:rPr lang="pl-PL" dirty="0" smtClean="0"/>
            </a:br>
            <a:r>
              <a:rPr lang="pl-PL" dirty="0" smtClean="0"/>
              <a:t>Była niewinna, jak wonna lilia,</a:t>
            </a:r>
            <a:br>
              <a:rPr lang="pl-PL" dirty="0" smtClean="0"/>
            </a:br>
            <a:r>
              <a:rPr lang="pl-PL" dirty="0" smtClean="0"/>
              <a:t>Na imię miała panna Cecylia.</a:t>
            </a:r>
            <a:br>
              <a:rPr lang="pl-PL" dirty="0" smtClean="0"/>
            </a:br>
            <a:r>
              <a:rPr lang="pl-PL" dirty="0" smtClean="0"/>
              <a:t>Tak z nią flirtował, aż przebrał miarę,</a:t>
            </a:r>
            <a:br>
              <a:rPr lang="pl-PL" dirty="0" smtClean="0"/>
            </a:br>
            <a:r>
              <a:rPr lang="pl-PL" dirty="0" smtClean="0"/>
              <a:t>Skradł jej całusa, ona mu zegarek.</a:t>
            </a:r>
            <a:br>
              <a:rPr lang="pl-PL" dirty="0" smtClean="0"/>
            </a:br>
            <a:endParaRPr lang="pl-PL"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1043608" y="1196752"/>
            <a:ext cx="6984776" cy="2792412"/>
          </a:xfrm>
          <a:prstGeom prst="rect">
            <a:avLst/>
          </a:prstGeom>
          <a:noFill/>
          <a:ln w="9525">
            <a:noFill/>
            <a:round/>
            <a:headEnd/>
            <a:tailEnd/>
          </a:ln>
        </p:spPr>
        <p:txBody>
          <a:bodyPr vert="horz" wrap="square" lIns="0" tIns="0" rIns="0" bIns="0" numCol="1" anchor="b" anchorCtr="0" compatLnSpc="1">
            <a:prstTxWarp prst="textNoShape">
              <a:avLst/>
            </a:prstTxWarp>
            <a:normAutofit fontScale="67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Uczestnik projektu jako autor niniejszej prezentacji wyraził zgodę na wykorzystanie wytworzonych przez siebie utworów do celów edukacyjnych oraz promocyjnych w części lub całości zgodnie z Regulaminem rekrutacji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uczestnictwa w projekcie: „Podaj dalej 2 – Senior dla Kultury”.</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Ilustracje, zdjęcia i utwory przedstawione w niniejszej prezentacji pochodzą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z zasobów sieci Internet oraz zasobów prywatnych uczestników projektu i są wykorzystywane przez organizatora wyłącznie w celu edukacyjnych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promocyjnych ww. projektu. Wykorzystanie prezentacji w innym celu jest prawnie zabronione.</a:t>
            </a:r>
            <a:endParaRPr kumimoji="0" lang="pl-PL" sz="6000" b="0" i="0" u="none" strike="noStrike" kern="1200" cap="none" spc="0" normalizeH="0" baseline="0" noProof="0" dirty="0">
              <a:ln>
                <a:noFill/>
              </a:ln>
              <a:solidFill>
                <a:srgbClr val="000000"/>
              </a:solidFill>
              <a:effectLst/>
              <a:uLnTx/>
              <a:uFillTx/>
              <a:latin typeface="Arial"/>
              <a:ea typeface="Microsoft YaHei"/>
              <a:cs typeface="+mj-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620688"/>
            <a:ext cx="8244408" cy="1384995"/>
          </a:xfrm>
          <a:prstGeom prst="rect">
            <a:avLst/>
          </a:prstGeom>
          <a:noFill/>
        </p:spPr>
        <p:txBody>
          <a:bodyPr wrap="square" rtlCol="0">
            <a:spAutoFit/>
          </a:bodyPr>
          <a:lstStyle/>
          <a:p>
            <a:r>
              <a:rPr lang="pl-PL" sz="1400" dirty="0" smtClean="0"/>
              <a:t>W Kurierze warszawskim z 1873r w cyklu Warszawa w obrazach ukazał się artykuł Wiktora Gomulickiego zatytułowany –zabawna anatomia. Była to parodia tak popularnej wśród pozytywistów warszawskich organicznej teorii społeczeństwa. Porównawszy wczesną Warszawę do organizmu ludzkiego Gomulicki uznał iż sercem miasta był Ogród Saski kieszenią Nalewki plac Bankowy-portmonetką zaś kwiatem Warszawy –Dolina Szwajcarska</a:t>
            </a:r>
            <a:endParaRPr lang="pl-PL" sz="1400" dirty="0"/>
          </a:p>
        </p:txBody>
      </p:sp>
      <p:pic>
        <p:nvPicPr>
          <p:cNvPr id="1026" name="Picture 2" descr="http://www.maszwolne.pl/photos/objects/3201612e7b19e613fba42d273d5e16a7.jpg"/>
          <p:cNvPicPr>
            <a:picLocks noChangeAspect="1" noChangeArrowheads="1"/>
          </p:cNvPicPr>
          <p:nvPr/>
        </p:nvPicPr>
        <p:blipFill>
          <a:blip r:embed="rId2" cstate="print"/>
          <a:srcRect/>
          <a:stretch>
            <a:fillRect/>
          </a:stretch>
        </p:blipFill>
        <p:spPr bwMode="auto">
          <a:xfrm>
            <a:off x="4572000" y="2276872"/>
            <a:ext cx="3888432" cy="3351561"/>
          </a:xfrm>
          <a:prstGeom prst="rect">
            <a:avLst/>
          </a:prstGeom>
          <a:noFill/>
        </p:spPr>
      </p:pic>
      <p:sp>
        <p:nvSpPr>
          <p:cNvPr id="5" name="pole tekstowe 4"/>
          <p:cNvSpPr txBox="1"/>
          <p:nvPr/>
        </p:nvSpPr>
        <p:spPr>
          <a:xfrm>
            <a:off x="395536" y="2348880"/>
            <a:ext cx="3744416" cy="3323987"/>
          </a:xfrm>
          <a:prstGeom prst="rect">
            <a:avLst/>
          </a:prstGeom>
          <a:noFill/>
        </p:spPr>
        <p:txBody>
          <a:bodyPr wrap="square" rtlCol="0">
            <a:spAutoFit/>
          </a:bodyPr>
          <a:lstStyle/>
          <a:p>
            <a:r>
              <a:rPr lang="pl-PL" sz="1400" dirty="0" smtClean="0"/>
              <a:t>Ogród Saski i plac Saski później Zwycięstwa a obecnie Józefa Piłsudskiego-to część Saskiej Osi czyli pałacowo ogrodowego założenia urbanistycznego-zaprojektowanego</a:t>
            </a:r>
          </a:p>
          <a:p>
            <a:r>
              <a:rPr lang="pl-PL" sz="1400" dirty="0" smtClean="0"/>
              <a:t> w I-połowie XVIII w na zlecenie Augusta II przez Carla Friedricha von P</a:t>
            </a:r>
            <a:r>
              <a:rPr lang="az-Cyrl-AZ" sz="1400" dirty="0" smtClean="0"/>
              <a:t>ӧ</a:t>
            </a:r>
            <a:r>
              <a:rPr lang="pl-PL" sz="1400" dirty="0" err="1" smtClean="0"/>
              <a:t>ppelmana</a:t>
            </a:r>
            <a:r>
              <a:rPr lang="pl-PL" sz="1400" dirty="0" smtClean="0"/>
              <a:t> i J K </a:t>
            </a:r>
            <a:r>
              <a:rPr lang="pl-PL" sz="1400" dirty="0" err="1" smtClean="0"/>
              <a:t>Naumana</a:t>
            </a:r>
            <a:r>
              <a:rPr lang="pl-PL" sz="1400" dirty="0" smtClean="0"/>
              <a:t>. Rezydencja została zaprojektowana z dużym rozmachem na obszarze 17 </a:t>
            </a:r>
            <a:r>
              <a:rPr lang="pl-PL" sz="1400" dirty="0" smtClean="0"/>
              <a:t>ha.</a:t>
            </a:r>
            <a:br>
              <a:rPr lang="pl-PL" sz="1400" dirty="0" smtClean="0"/>
            </a:br>
            <a:r>
              <a:rPr lang="pl-PL" sz="1400" dirty="0" smtClean="0"/>
              <a:t>Całość </a:t>
            </a:r>
            <a:r>
              <a:rPr lang="pl-PL" sz="1400" dirty="0" smtClean="0"/>
              <a:t>założenia składała się z dziedzińca pałacu i ogrodu .Pałacu już nie ma </a:t>
            </a:r>
            <a:r>
              <a:rPr lang="pl-PL" sz="1400" dirty="0" smtClean="0"/>
              <a:t>– jedynie </a:t>
            </a:r>
            <a:r>
              <a:rPr lang="pl-PL" sz="1400" dirty="0" smtClean="0"/>
              <a:t>zachowane  Środkowe Arkady tworzą GRÓB NIEZNANEGO ŻOŁNIERZA.</a:t>
            </a:r>
            <a:endParaRPr lang="pl-PL" sz="1400" dirty="0"/>
          </a:p>
        </p:txBody>
      </p:sp>
      <p:sp>
        <p:nvSpPr>
          <p:cNvPr id="6" name="pole tekstowe 5"/>
          <p:cNvSpPr txBox="1"/>
          <p:nvPr/>
        </p:nvSpPr>
        <p:spPr>
          <a:xfrm>
            <a:off x="5004048" y="5661248"/>
            <a:ext cx="3384376" cy="246221"/>
          </a:xfrm>
          <a:prstGeom prst="rect">
            <a:avLst/>
          </a:prstGeom>
          <a:noFill/>
        </p:spPr>
        <p:txBody>
          <a:bodyPr wrap="square" rtlCol="0">
            <a:spAutoFit/>
          </a:bodyPr>
          <a:lstStyle/>
          <a:p>
            <a:pPr algn="ctr"/>
            <a:r>
              <a:rPr lang="pl-PL" sz="1000" dirty="0" smtClean="0"/>
              <a:t>źródło: </a:t>
            </a:r>
            <a:r>
              <a:rPr lang="pl-PL" sz="1000" dirty="0" err="1" smtClean="0"/>
              <a:t>www.maszwolne.pl</a:t>
            </a:r>
            <a:endParaRPr lang="pl-PL" sz="1000"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548680"/>
            <a:ext cx="8964488" cy="523220"/>
          </a:xfrm>
          <a:prstGeom prst="rect">
            <a:avLst/>
          </a:prstGeom>
          <a:noFill/>
        </p:spPr>
        <p:txBody>
          <a:bodyPr wrap="square" rtlCol="0">
            <a:spAutoFit/>
          </a:bodyPr>
          <a:lstStyle/>
          <a:p>
            <a:r>
              <a:rPr lang="pl-PL" sz="1400" dirty="0" smtClean="0"/>
              <a:t>Ogród SASKI został udostępniony  dla publiczności w 1927r i do chwili obecnej cieszy mieszkańców  Warszawy swoją urodą. Szczególnie  fontanna jest  bardzo reprezentacyjna.</a:t>
            </a:r>
            <a:endParaRPr lang="pl-PL" sz="1400" dirty="0"/>
          </a:p>
        </p:txBody>
      </p:sp>
      <p:pic>
        <p:nvPicPr>
          <p:cNvPr id="15362" name="Picture 2" descr="http://static.lovetotravel.pl/galery/th/th1_12212_saski.jpg"/>
          <p:cNvPicPr>
            <a:picLocks noChangeAspect="1" noChangeArrowheads="1"/>
          </p:cNvPicPr>
          <p:nvPr/>
        </p:nvPicPr>
        <p:blipFill>
          <a:blip r:embed="rId2" cstate="print"/>
          <a:srcRect/>
          <a:stretch>
            <a:fillRect/>
          </a:stretch>
        </p:blipFill>
        <p:spPr bwMode="auto">
          <a:xfrm rot="10800000" flipV="1">
            <a:off x="827584" y="1556792"/>
            <a:ext cx="7200800" cy="4800534"/>
          </a:xfrm>
          <a:prstGeom prst="rect">
            <a:avLst/>
          </a:prstGeom>
          <a:noFill/>
        </p:spPr>
      </p:pic>
      <p:sp>
        <p:nvSpPr>
          <p:cNvPr id="4" name="pole tekstowe 3"/>
          <p:cNvSpPr txBox="1"/>
          <p:nvPr/>
        </p:nvSpPr>
        <p:spPr>
          <a:xfrm>
            <a:off x="4716016" y="1340768"/>
            <a:ext cx="3312368" cy="246221"/>
          </a:xfrm>
          <a:prstGeom prst="rect">
            <a:avLst/>
          </a:prstGeom>
          <a:noFill/>
        </p:spPr>
        <p:txBody>
          <a:bodyPr wrap="square" rtlCol="0">
            <a:spAutoFit/>
          </a:bodyPr>
          <a:lstStyle/>
          <a:p>
            <a:pPr algn="ctr"/>
            <a:r>
              <a:rPr lang="pl-PL" sz="1000" dirty="0" smtClean="0"/>
              <a:t>źródło: </a:t>
            </a:r>
            <a:r>
              <a:rPr lang="pl-PL" sz="1000" dirty="0" err="1" smtClean="0"/>
              <a:t>lovetoknow.com</a:t>
            </a:r>
            <a:endParaRPr lang="pl-PL" sz="1000"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95536" y="836712"/>
            <a:ext cx="7920880" cy="738664"/>
          </a:xfrm>
          <a:prstGeom prst="rect">
            <a:avLst/>
          </a:prstGeom>
          <a:noFill/>
        </p:spPr>
        <p:txBody>
          <a:bodyPr wrap="square" rtlCol="0">
            <a:spAutoFit/>
          </a:bodyPr>
          <a:lstStyle/>
          <a:p>
            <a:r>
              <a:rPr lang="pl-PL" sz="1400" dirty="0" smtClean="0"/>
              <a:t>Fontanna zaprojektowana przez Henryka Marconiego uruchomiona  w 1855  ostatnio po kapitalnym remoncie zakończonym w 2007 </a:t>
            </a:r>
            <a:r>
              <a:rPr lang="pl-PL" sz="1400" dirty="0" err="1" smtClean="0"/>
              <a:t>r</a:t>
            </a:r>
            <a:r>
              <a:rPr lang="pl-PL" sz="1400" dirty="0" smtClean="0"/>
              <a:t>  obecnie przepływem wody steruje komputer.</a:t>
            </a:r>
            <a:endParaRPr lang="pl-PL" sz="1400" dirty="0"/>
          </a:p>
        </p:txBody>
      </p:sp>
      <p:sp>
        <p:nvSpPr>
          <p:cNvPr id="1026" name="AutoShape 2" descr="Fontanna Wielka"/>
          <p:cNvSpPr>
            <a:spLocks noChangeAspect="1" noChangeArrowheads="1"/>
          </p:cNvSpPr>
          <p:nvPr/>
        </p:nvSpPr>
        <p:spPr bwMode="auto">
          <a:xfrm>
            <a:off x="155575" y="-2909888"/>
            <a:ext cx="8086725" cy="60674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https://upload.wikimedia.org/wikipedia/commons/2/27/Fontanna_z_woda.jpg"/>
          <p:cNvSpPr>
            <a:spLocks noChangeAspect="1" noChangeArrowheads="1"/>
          </p:cNvSpPr>
          <p:nvPr/>
        </p:nvSpPr>
        <p:spPr bwMode="auto">
          <a:xfrm>
            <a:off x="155575" y="-3603625"/>
            <a:ext cx="1002030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https://upload.wikimedia.org/wikipedia/commons/2/27/Fontanna_z_woda.jpg"/>
          <p:cNvSpPr>
            <a:spLocks noChangeAspect="1" noChangeArrowheads="1"/>
          </p:cNvSpPr>
          <p:nvPr/>
        </p:nvSpPr>
        <p:spPr bwMode="auto">
          <a:xfrm>
            <a:off x="155575" y="-3603625"/>
            <a:ext cx="1002030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https://encrypted-tbn1.gstatic.com/images?q=tbn:ANd9GcQOTgzKTtcYB5_O5DOJBXatjp2Wb3u24NNi-4bHqbxsV533ITQG5w"/>
          <p:cNvSpPr>
            <a:spLocks noChangeAspect="1" noChangeArrowheads="1"/>
          </p:cNvSpPr>
          <p:nvPr/>
        </p:nvSpPr>
        <p:spPr bwMode="auto">
          <a:xfrm>
            <a:off x="155575" y="-1881188"/>
            <a:ext cx="590550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4" name="AutoShape 10" descr="https://encrypted-tbn1.gstatic.com/images?q=tbn:ANd9GcQOTgzKTtcYB5_O5DOJBXatjp2Wb3u24NNi-4bHqbxsV533ITQG5w"/>
          <p:cNvSpPr>
            <a:spLocks noChangeAspect="1" noChangeArrowheads="1"/>
          </p:cNvSpPr>
          <p:nvPr/>
        </p:nvSpPr>
        <p:spPr bwMode="auto">
          <a:xfrm>
            <a:off x="155575" y="-1881188"/>
            <a:ext cx="590550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https://encrypted-tbn1.gstatic.com/images?q=tbn:ANd9GcQOTgzKTtcYB5_O5DOJBXatjp2Wb3u24NNi-4bHqbxsV533ITQG5w"/>
          <p:cNvSpPr>
            <a:spLocks noChangeAspect="1" noChangeArrowheads="1"/>
          </p:cNvSpPr>
          <p:nvPr/>
        </p:nvSpPr>
        <p:spPr bwMode="auto">
          <a:xfrm>
            <a:off x="155575" y="-1881188"/>
            <a:ext cx="5905500"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8" name="Picture 14" descr="http://img.polskieszlaki.pl/zdjecia/planer_2013_11/2-af-1385467657.jpg"/>
          <p:cNvPicPr>
            <a:picLocks noChangeAspect="1" noChangeArrowheads="1"/>
          </p:cNvPicPr>
          <p:nvPr/>
        </p:nvPicPr>
        <p:blipFill>
          <a:blip r:embed="rId2" cstate="print"/>
          <a:srcRect/>
          <a:stretch>
            <a:fillRect/>
          </a:stretch>
        </p:blipFill>
        <p:spPr bwMode="auto">
          <a:xfrm>
            <a:off x="1115616" y="1916832"/>
            <a:ext cx="6984776" cy="4465500"/>
          </a:xfrm>
          <a:prstGeom prst="rect">
            <a:avLst/>
          </a:prstGeom>
          <a:noFill/>
        </p:spPr>
      </p:pic>
      <p:sp>
        <p:nvSpPr>
          <p:cNvPr id="10" name="pole tekstowe 9"/>
          <p:cNvSpPr txBox="1"/>
          <p:nvPr/>
        </p:nvSpPr>
        <p:spPr>
          <a:xfrm>
            <a:off x="4716016" y="1628800"/>
            <a:ext cx="3384376" cy="246221"/>
          </a:xfrm>
          <a:prstGeom prst="rect">
            <a:avLst/>
          </a:prstGeom>
          <a:noFill/>
        </p:spPr>
        <p:txBody>
          <a:bodyPr wrap="square" rtlCol="0">
            <a:spAutoFit/>
          </a:bodyPr>
          <a:lstStyle/>
          <a:p>
            <a:pPr algn="ctr"/>
            <a:r>
              <a:rPr lang="pl-PL" sz="1000" dirty="0" smtClean="0"/>
              <a:t>źródło: </a:t>
            </a:r>
            <a:r>
              <a:rPr lang="pl-PL" sz="1000" dirty="0" err="1" smtClean="0"/>
              <a:t>www.polskieszlaki.pl</a:t>
            </a:r>
            <a:endParaRPr lang="pl-PL" sz="10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upload.wikimedia.org/wikipedia/commons/4/4d/Warszawa-Ogr%C3%B3d_Saski_fontanna.jpg"/>
          <p:cNvSpPr>
            <a:spLocks noChangeAspect="1" noChangeArrowheads="1"/>
          </p:cNvSpPr>
          <p:nvPr/>
        </p:nvSpPr>
        <p:spPr bwMode="auto">
          <a:xfrm>
            <a:off x="155575" y="-3603625"/>
            <a:ext cx="1129665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508" name="AutoShape 4" descr="https://upload.wikimedia.org/wikipedia/commons/4/4d/Warszawa-Ogr%C3%B3d_Saski_fontanna.jpg"/>
          <p:cNvSpPr>
            <a:spLocks noChangeAspect="1" noChangeArrowheads="1"/>
          </p:cNvSpPr>
          <p:nvPr/>
        </p:nvSpPr>
        <p:spPr bwMode="auto">
          <a:xfrm>
            <a:off x="155575" y="-3603625"/>
            <a:ext cx="1129665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510" name="AutoShape 6" descr="https://upload.wikimedia.org/wikipedia/commons/4/4d/Warszawa-Ogr%C3%B3d_Saski_fontanna.jpg"/>
          <p:cNvSpPr>
            <a:spLocks noChangeAspect="1" noChangeArrowheads="1"/>
          </p:cNvSpPr>
          <p:nvPr/>
        </p:nvSpPr>
        <p:spPr bwMode="auto">
          <a:xfrm>
            <a:off x="155575" y="-3603625"/>
            <a:ext cx="1129665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512" name="AutoShape 8" descr="https://upload.wikimedia.org/wikipedia/commons/4/4d/Warszawa-Ogr%C3%B3d_Saski_fontanna.jpg"/>
          <p:cNvSpPr>
            <a:spLocks noChangeAspect="1" noChangeArrowheads="1"/>
          </p:cNvSpPr>
          <p:nvPr/>
        </p:nvSpPr>
        <p:spPr bwMode="auto">
          <a:xfrm>
            <a:off x="155575" y="-3603625"/>
            <a:ext cx="1129665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514" name="AutoShape 10" descr="https://upload.wikimedia.org/wikipedia/commons/4/4d/Warszawa-Ogr%C3%B3d_Saski_fontanna.jpg"/>
          <p:cNvSpPr>
            <a:spLocks noChangeAspect="1" noChangeArrowheads="1"/>
          </p:cNvSpPr>
          <p:nvPr/>
        </p:nvSpPr>
        <p:spPr bwMode="auto">
          <a:xfrm>
            <a:off x="155575" y="-3603625"/>
            <a:ext cx="11296650" cy="75152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516" name="AutoShape 12" descr="Fontanna w Ogrodzie Saskim"/>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1518" name="Picture 14" descr="http://upload.wikimedia.org/wikipedia/commons/4/41/Warszawa_ogr%C3%B3d_saski.JPG"/>
          <p:cNvPicPr>
            <a:picLocks noChangeAspect="1" noChangeArrowheads="1"/>
          </p:cNvPicPr>
          <p:nvPr/>
        </p:nvPicPr>
        <p:blipFill>
          <a:blip r:embed="rId2" cstate="print"/>
          <a:srcRect/>
          <a:stretch>
            <a:fillRect/>
          </a:stretch>
        </p:blipFill>
        <p:spPr bwMode="auto">
          <a:xfrm>
            <a:off x="827584" y="476672"/>
            <a:ext cx="7685500" cy="5760640"/>
          </a:xfrm>
          <a:prstGeom prst="rect">
            <a:avLst/>
          </a:prstGeom>
          <a:noFill/>
        </p:spPr>
      </p:pic>
      <p:sp>
        <p:nvSpPr>
          <p:cNvPr id="9" name="pole tekstowe 8"/>
          <p:cNvSpPr txBox="1"/>
          <p:nvPr/>
        </p:nvSpPr>
        <p:spPr>
          <a:xfrm>
            <a:off x="4932040" y="6309320"/>
            <a:ext cx="3600400" cy="246221"/>
          </a:xfrm>
          <a:prstGeom prst="rect">
            <a:avLst/>
          </a:prstGeom>
          <a:noFill/>
        </p:spPr>
        <p:txBody>
          <a:bodyPr wrap="square" rtlCol="0">
            <a:spAutoFit/>
          </a:bodyPr>
          <a:lstStyle/>
          <a:p>
            <a:pPr algn="ctr"/>
            <a:r>
              <a:rPr lang="pl-PL" sz="1000" dirty="0" smtClean="0"/>
              <a:t>źródło: </a:t>
            </a:r>
            <a:r>
              <a:rPr lang="pl-PL" sz="1000" dirty="0" err="1" smtClean="0"/>
              <a:t>wikipedia.com</a:t>
            </a:r>
            <a:endParaRPr lang="pl-PL" sz="1000"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528" y="692696"/>
            <a:ext cx="8820472" cy="1384995"/>
          </a:xfrm>
          <a:prstGeom prst="rect">
            <a:avLst/>
          </a:prstGeom>
          <a:noFill/>
        </p:spPr>
        <p:txBody>
          <a:bodyPr wrap="square" rtlCol="0">
            <a:spAutoFit/>
          </a:bodyPr>
          <a:lstStyle/>
          <a:p>
            <a:r>
              <a:rPr lang="pl-PL" sz="1400" dirty="0" smtClean="0"/>
              <a:t>Grób Nieznanego Żołnierza znajduje się tuż za fontanną. Ideą warszawskiego Grobu Nieznanego Żołnierza jest uczczenie pamięci poległych w walce o niepodległość. Warszawski Grób Nieznanego Żołnierza został odsłonięty 2 listopada 1925r pod kolumnadą Pałacu </a:t>
            </a:r>
            <a:r>
              <a:rPr lang="pl-PL" sz="1400" dirty="0" err="1" smtClean="0"/>
              <a:t>Saskiego.W</a:t>
            </a:r>
            <a:r>
              <a:rPr lang="pl-PL" sz="1400" dirty="0" smtClean="0"/>
              <a:t> tym dniu złożono do niego zwłoki bezimiennego żołnierza ,sprowadzone podczas specjalnej ceremonii z Cmentarza Obrońców Lwowa. Twórcą grobu był artysta –rzeźbiarz Stanisław Kazimierz Ostrowski.</a:t>
            </a:r>
            <a:endParaRPr lang="pl-PL" sz="1400" dirty="0"/>
          </a:p>
        </p:txBody>
      </p:sp>
      <p:sp>
        <p:nvSpPr>
          <p:cNvPr id="27650" name="AutoShape 2" descr="https://upload.wikimedia.org/wikipedia/commons/thumb/b/bf/Gr%C3%B3b_Nieznanego_%C5%BBo%C5%82nierza_noc%C4%85.jpeg/220px-Gr%C3%B3b_Nieznanego_%C5%BBo%C5%82nierza_noc%C4%85.jpeg"/>
          <p:cNvSpPr>
            <a:spLocks noChangeAspect="1" noChangeArrowheads="1"/>
          </p:cNvSpPr>
          <p:nvPr/>
        </p:nvSpPr>
        <p:spPr bwMode="auto">
          <a:xfrm>
            <a:off x="155575" y="-754063"/>
            <a:ext cx="2095500" cy="15716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7652" name="AutoShape 4" descr="Znalezione obrazy dla zapytania grób nieznanego &amp;zdot;o&amp;lstrok;nier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7654" name="AutoShape 6" descr="Znalezione obrazy dla zapytania grób nieznanego &amp;zdot;o&amp;lstrok;nier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7656" name="Picture 8" descr="http://i.wp.pl/a/f/jpeg/20425/23_grob_nieznanego_550.jpeg"/>
          <p:cNvPicPr>
            <a:picLocks noChangeAspect="1" noChangeArrowheads="1"/>
          </p:cNvPicPr>
          <p:nvPr/>
        </p:nvPicPr>
        <p:blipFill>
          <a:blip r:embed="rId2" cstate="print"/>
          <a:srcRect/>
          <a:stretch>
            <a:fillRect/>
          </a:stretch>
        </p:blipFill>
        <p:spPr bwMode="auto">
          <a:xfrm>
            <a:off x="4821693" y="2708920"/>
            <a:ext cx="4322307" cy="3096344"/>
          </a:xfrm>
          <a:prstGeom prst="rect">
            <a:avLst/>
          </a:prstGeom>
          <a:noFill/>
        </p:spPr>
      </p:pic>
      <p:pic>
        <p:nvPicPr>
          <p:cNvPr id="27658" name="Picture 10" descr="http://s3.flog.pl/media/foto/3602948_grob-nieznanego-zolnierza--noca.jpg"/>
          <p:cNvPicPr>
            <a:picLocks noChangeAspect="1" noChangeArrowheads="1"/>
          </p:cNvPicPr>
          <p:nvPr/>
        </p:nvPicPr>
        <p:blipFill>
          <a:blip r:embed="rId3" cstate="print"/>
          <a:srcRect/>
          <a:stretch>
            <a:fillRect/>
          </a:stretch>
        </p:blipFill>
        <p:spPr bwMode="auto">
          <a:xfrm>
            <a:off x="179512" y="2348880"/>
            <a:ext cx="4644008" cy="3480899"/>
          </a:xfrm>
          <a:prstGeom prst="rect">
            <a:avLst/>
          </a:prstGeom>
          <a:noFill/>
        </p:spPr>
      </p:pic>
      <p:sp>
        <p:nvSpPr>
          <p:cNvPr id="8" name="pole tekstowe 7"/>
          <p:cNvSpPr txBox="1"/>
          <p:nvPr/>
        </p:nvSpPr>
        <p:spPr>
          <a:xfrm>
            <a:off x="827584" y="5877272"/>
            <a:ext cx="2592288" cy="246221"/>
          </a:xfrm>
          <a:prstGeom prst="rect">
            <a:avLst/>
          </a:prstGeom>
          <a:noFill/>
        </p:spPr>
        <p:txBody>
          <a:bodyPr wrap="square" rtlCol="0">
            <a:spAutoFit/>
          </a:bodyPr>
          <a:lstStyle/>
          <a:p>
            <a:pPr algn="ctr"/>
            <a:r>
              <a:rPr lang="pl-PL" sz="1000" dirty="0" smtClean="0"/>
              <a:t>źródło: </a:t>
            </a:r>
            <a:r>
              <a:rPr lang="pl-PL" sz="1000" dirty="0" err="1" smtClean="0"/>
              <a:t>jancio.flog.pl</a:t>
            </a:r>
            <a:endParaRPr lang="pl-PL" sz="1000" dirty="0"/>
          </a:p>
        </p:txBody>
      </p:sp>
      <p:sp>
        <p:nvSpPr>
          <p:cNvPr id="9" name="pole tekstowe 8"/>
          <p:cNvSpPr txBox="1"/>
          <p:nvPr/>
        </p:nvSpPr>
        <p:spPr>
          <a:xfrm>
            <a:off x="5868144" y="5805264"/>
            <a:ext cx="2448272" cy="246221"/>
          </a:xfrm>
          <a:prstGeom prst="rect">
            <a:avLst/>
          </a:prstGeom>
          <a:noFill/>
        </p:spPr>
        <p:txBody>
          <a:bodyPr wrap="square" rtlCol="0">
            <a:spAutoFit/>
          </a:bodyPr>
          <a:lstStyle/>
          <a:p>
            <a:pPr algn="ctr"/>
            <a:r>
              <a:rPr lang="pl-PL" sz="1000" dirty="0" smtClean="0"/>
              <a:t>źródło: </a:t>
            </a:r>
            <a:r>
              <a:rPr lang="pl-PL" sz="1000" dirty="0" err="1" smtClean="0"/>
              <a:t>www.wawalove.pl</a:t>
            </a:r>
            <a:endParaRPr lang="pl-PL" sz="10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https://farm9.staticflickr.com/8684/17235336709_20a7f93060_o.jpg"/>
          <p:cNvSpPr>
            <a:spLocks noChangeAspect="1" noChangeArrowheads="1"/>
          </p:cNvSpPr>
          <p:nvPr/>
        </p:nvSpPr>
        <p:spPr bwMode="auto">
          <a:xfrm>
            <a:off x="-400937" y="-1755576"/>
            <a:ext cx="6485949" cy="432048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 name="pole tekstowe 2"/>
          <p:cNvSpPr txBox="1"/>
          <p:nvPr/>
        </p:nvSpPr>
        <p:spPr>
          <a:xfrm>
            <a:off x="251520" y="764704"/>
            <a:ext cx="8892480" cy="1785104"/>
          </a:xfrm>
          <a:prstGeom prst="rect">
            <a:avLst/>
          </a:prstGeom>
          <a:noFill/>
        </p:spPr>
        <p:txBody>
          <a:bodyPr wrap="square" rtlCol="0">
            <a:spAutoFit/>
          </a:bodyPr>
          <a:lstStyle/>
          <a:p>
            <a:r>
              <a:rPr lang="pl-PL" sz="1400" dirty="0" smtClean="0"/>
              <a:t>Po  odbudowie-uroczystość odsłonięcia Grobu Nieznanego Żołnierza miała miejsce 8maja 1946r o godz.20 Z tą chwilą przy Grobie Nieznanego Żołnierza został wprowadzony całodobowy posterunek warty honorowej. Zmiany warty odbywają się co godzinę a w każdą niedzielę o godz.12 mają charakter uroczysty.</a:t>
            </a:r>
          </a:p>
          <a:p>
            <a:endParaRPr lang="pl-PL" dirty="0" smtClean="0"/>
          </a:p>
          <a:p>
            <a:endParaRPr lang="pl-PL" dirty="0" smtClean="0"/>
          </a:p>
          <a:p>
            <a:endParaRPr lang="pl-PL" dirty="0"/>
          </a:p>
        </p:txBody>
      </p:sp>
      <p:sp>
        <p:nvSpPr>
          <p:cNvPr id="28676" name="AutoShape 4" descr="https://encrypted-tbn0.gstatic.com/images?q=tbn:ANd9GcTsgJCAI4I2CAZYF3LNF8F0UqyTdkaYkwMhExvlPaNv1lct-BbOjQ"/>
          <p:cNvSpPr>
            <a:spLocks noChangeAspect="1" noChangeArrowheads="1"/>
          </p:cNvSpPr>
          <p:nvPr/>
        </p:nvSpPr>
        <p:spPr bwMode="auto">
          <a:xfrm>
            <a:off x="155575" y="-1881188"/>
            <a:ext cx="5248275" cy="39338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8678" name="Picture 6" descr="http://m.ocdn.eu/_m/807166a03fabd66de7cfdd5595db4b28,14,1.jpg"/>
          <p:cNvPicPr>
            <a:picLocks noChangeAspect="1" noChangeArrowheads="1"/>
          </p:cNvPicPr>
          <p:nvPr/>
        </p:nvPicPr>
        <p:blipFill>
          <a:blip r:embed="rId2" cstate="print"/>
          <a:srcRect/>
          <a:stretch>
            <a:fillRect/>
          </a:stretch>
        </p:blipFill>
        <p:spPr bwMode="auto">
          <a:xfrm>
            <a:off x="179512" y="2708920"/>
            <a:ext cx="4286250" cy="2819401"/>
          </a:xfrm>
          <a:prstGeom prst="rect">
            <a:avLst/>
          </a:prstGeom>
          <a:noFill/>
        </p:spPr>
      </p:pic>
      <p:pic>
        <p:nvPicPr>
          <p:cNvPr id="28680" name="Picture 8" descr="http://www.zw.wp.mil.pl/plik/image/foto/2015/01_styczen/1a.jpg"/>
          <p:cNvPicPr>
            <a:picLocks noChangeAspect="1" noChangeArrowheads="1"/>
          </p:cNvPicPr>
          <p:nvPr/>
        </p:nvPicPr>
        <p:blipFill>
          <a:blip r:embed="rId3" cstate="print"/>
          <a:srcRect/>
          <a:stretch>
            <a:fillRect/>
          </a:stretch>
        </p:blipFill>
        <p:spPr bwMode="auto">
          <a:xfrm>
            <a:off x="4499992" y="2708920"/>
            <a:ext cx="4267200" cy="2781300"/>
          </a:xfrm>
          <a:prstGeom prst="rect">
            <a:avLst/>
          </a:prstGeom>
          <a:noFill/>
        </p:spPr>
      </p:pic>
      <p:sp>
        <p:nvSpPr>
          <p:cNvPr id="7" name="pole tekstowe 6"/>
          <p:cNvSpPr txBox="1"/>
          <p:nvPr/>
        </p:nvSpPr>
        <p:spPr>
          <a:xfrm>
            <a:off x="971600" y="5589240"/>
            <a:ext cx="2592288" cy="246221"/>
          </a:xfrm>
          <a:prstGeom prst="rect">
            <a:avLst/>
          </a:prstGeom>
          <a:noFill/>
        </p:spPr>
        <p:txBody>
          <a:bodyPr wrap="square" rtlCol="0">
            <a:spAutoFit/>
          </a:bodyPr>
          <a:lstStyle/>
          <a:p>
            <a:pPr algn="ctr"/>
            <a:r>
              <a:rPr lang="pl-PL" sz="1000" dirty="0" smtClean="0"/>
              <a:t>źródło: </a:t>
            </a:r>
            <a:r>
              <a:rPr lang="pl-PL" sz="1000" dirty="0" err="1" smtClean="0"/>
              <a:t>onet.pl</a:t>
            </a:r>
            <a:endParaRPr lang="pl-PL" sz="1000" dirty="0"/>
          </a:p>
        </p:txBody>
      </p:sp>
      <p:sp>
        <p:nvSpPr>
          <p:cNvPr id="8" name="pole tekstowe 7"/>
          <p:cNvSpPr txBox="1"/>
          <p:nvPr/>
        </p:nvSpPr>
        <p:spPr>
          <a:xfrm>
            <a:off x="5508104" y="5517232"/>
            <a:ext cx="2592288" cy="246221"/>
          </a:xfrm>
          <a:prstGeom prst="rect">
            <a:avLst/>
          </a:prstGeom>
          <a:noFill/>
        </p:spPr>
        <p:txBody>
          <a:bodyPr wrap="square" rtlCol="0">
            <a:spAutoFit/>
          </a:bodyPr>
          <a:lstStyle/>
          <a:p>
            <a:pPr algn="ctr"/>
            <a:r>
              <a:rPr lang="pl-PL" sz="1000" dirty="0" smtClean="0"/>
              <a:t>źródło: </a:t>
            </a:r>
            <a:r>
              <a:rPr lang="pl-PL" sz="1000" dirty="0" err="1" smtClean="0"/>
              <a:t>www.wojsko-polskie.pl</a:t>
            </a:r>
            <a:endParaRPr lang="pl-PL" sz="10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DSC04456.JPG"/>
          <p:cNvPicPr>
            <a:picLocks noChangeAspect="1"/>
          </p:cNvPicPr>
          <p:nvPr/>
        </p:nvPicPr>
        <p:blipFill>
          <a:blip r:embed="rId2" cstate="print"/>
          <a:stretch>
            <a:fillRect/>
          </a:stretch>
        </p:blipFill>
        <p:spPr>
          <a:xfrm>
            <a:off x="323528" y="1196752"/>
            <a:ext cx="8388424" cy="4718489"/>
          </a:xfrm>
          <a:prstGeom prst="rect">
            <a:avLst/>
          </a:prstGeom>
        </p:spPr>
      </p:pic>
      <p:sp>
        <p:nvSpPr>
          <p:cNvPr id="3" name="pole tekstowe 2"/>
          <p:cNvSpPr txBox="1"/>
          <p:nvPr/>
        </p:nvSpPr>
        <p:spPr>
          <a:xfrm>
            <a:off x="3131840" y="5949280"/>
            <a:ext cx="3600400" cy="246221"/>
          </a:xfrm>
          <a:prstGeom prst="rect">
            <a:avLst/>
          </a:prstGeom>
          <a:noFill/>
        </p:spPr>
        <p:txBody>
          <a:bodyPr wrap="square" rtlCol="0">
            <a:spAutoFit/>
          </a:bodyPr>
          <a:lstStyle/>
          <a:p>
            <a:pPr algn="ctr"/>
            <a:r>
              <a:rPr lang="pl-PL" sz="1000" dirty="0" smtClean="0"/>
              <a:t>źródło: fotografia prywatna</a:t>
            </a:r>
            <a:endParaRPr lang="pl-PL" sz="1000" dirty="0"/>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1079</TotalTime>
  <Words>909</Words>
  <Application>Microsoft Office PowerPoint</Application>
  <PresentationFormat>Pokaz na ekranie (4:3)</PresentationFormat>
  <Paragraphs>76</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Aspekt</vt:lpstr>
      <vt:lpstr>Slajd 1</vt:lpstr>
      <vt:lpstr>OGRÓD SASKI</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OGRÓD SASKI</dc:title>
  <dc:creator>kurs</dc:creator>
  <cp:lastModifiedBy>Your User Name</cp:lastModifiedBy>
  <cp:revision>122</cp:revision>
  <dcterms:created xsi:type="dcterms:W3CDTF">2015-06-09T07:12:35Z</dcterms:created>
  <dcterms:modified xsi:type="dcterms:W3CDTF">2015-12-03T10:39:09Z</dcterms:modified>
</cp:coreProperties>
</file>